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1" r:id="rId1"/>
  </p:sldMasterIdLst>
  <p:notesMasterIdLst>
    <p:notesMasterId r:id="rId62"/>
  </p:notesMasterIdLst>
  <p:handoutMasterIdLst>
    <p:handoutMasterId r:id="rId63"/>
  </p:handoutMasterIdLst>
  <p:sldIdLst>
    <p:sldId id="256" r:id="rId2"/>
    <p:sldId id="556" r:id="rId3"/>
    <p:sldId id="557" r:id="rId4"/>
    <p:sldId id="558" r:id="rId5"/>
    <p:sldId id="559" r:id="rId6"/>
    <p:sldId id="257" r:id="rId7"/>
    <p:sldId id="320" r:id="rId8"/>
    <p:sldId id="321" r:id="rId9"/>
    <p:sldId id="322" r:id="rId10"/>
    <p:sldId id="324" r:id="rId11"/>
    <p:sldId id="342" r:id="rId12"/>
    <p:sldId id="344" r:id="rId13"/>
    <p:sldId id="316" r:id="rId14"/>
    <p:sldId id="317" r:id="rId15"/>
    <p:sldId id="318" r:id="rId16"/>
    <p:sldId id="319" r:id="rId17"/>
    <p:sldId id="328" r:id="rId18"/>
    <p:sldId id="329" r:id="rId19"/>
    <p:sldId id="330" r:id="rId20"/>
    <p:sldId id="331" r:id="rId21"/>
    <p:sldId id="332" r:id="rId22"/>
    <p:sldId id="333" r:id="rId23"/>
    <p:sldId id="345" r:id="rId24"/>
    <p:sldId id="439" r:id="rId25"/>
    <p:sldId id="450" r:id="rId26"/>
    <p:sldId id="457" r:id="rId27"/>
    <p:sldId id="458" r:id="rId28"/>
    <p:sldId id="459" r:id="rId29"/>
    <p:sldId id="451" r:id="rId30"/>
    <p:sldId id="455" r:id="rId31"/>
    <p:sldId id="441" r:id="rId32"/>
    <p:sldId id="440" r:id="rId33"/>
    <p:sldId id="497" r:id="rId34"/>
    <p:sldId id="498" r:id="rId35"/>
    <p:sldId id="499" r:id="rId36"/>
    <p:sldId id="554" r:id="rId37"/>
    <p:sldId id="503" r:id="rId38"/>
    <p:sldId id="509" r:id="rId39"/>
    <p:sldId id="511" r:id="rId40"/>
    <p:sldId id="546" r:id="rId41"/>
    <p:sldId id="555" r:id="rId42"/>
    <p:sldId id="560" r:id="rId43"/>
    <p:sldId id="561" r:id="rId44"/>
    <p:sldId id="334" r:id="rId45"/>
    <p:sldId id="335" r:id="rId46"/>
    <p:sldId id="336" r:id="rId47"/>
    <p:sldId id="337" r:id="rId48"/>
    <p:sldId id="338" r:id="rId49"/>
    <p:sldId id="339" r:id="rId50"/>
    <p:sldId id="340" r:id="rId51"/>
    <p:sldId id="341" r:id="rId52"/>
    <p:sldId id="562" r:id="rId53"/>
    <p:sldId id="343" r:id="rId54"/>
    <p:sldId id="563" r:id="rId55"/>
    <p:sldId id="564" r:id="rId56"/>
    <p:sldId id="346" r:id="rId57"/>
    <p:sldId id="347" r:id="rId58"/>
    <p:sldId id="348" r:id="rId59"/>
    <p:sldId id="349" r:id="rId60"/>
    <p:sldId id="350" r:id="rId61"/>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63" autoAdjust="0"/>
  </p:normalViewPr>
  <p:slideViewPr>
    <p:cSldViewPr>
      <p:cViewPr varScale="1">
        <p:scale>
          <a:sx n="117" d="100"/>
          <a:sy n="117" d="100"/>
        </p:scale>
        <p:origin x="280"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085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eaLnBrk="1" hangingPunct="1">
              <a:defRPr sz="1300">
                <a:latin typeface="Arial" charset="0"/>
              </a:defRPr>
            </a:lvl1pPr>
          </a:lstStyle>
          <a:p>
            <a:endParaRPr lang="en-US"/>
          </a:p>
        </p:txBody>
      </p:sp>
      <p:sp>
        <p:nvSpPr>
          <p:cNvPr id="59085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eaLnBrk="1" hangingPunct="1">
              <a:defRPr sz="1300">
                <a:latin typeface="Arial" charset="0"/>
              </a:defRPr>
            </a:lvl1pPr>
          </a:lstStyle>
          <a:p>
            <a:endParaRPr lang="en-US"/>
          </a:p>
        </p:txBody>
      </p:sp>
      <p:sp>
        <p:nvSpPr>
          <p:cNvPr id="590852" name="Rectangle 4"/>
          <p:cNvSpPr>
            <a:spLocks noGrp="1" noChangeArrowheads="1"/>
          </p:cNvSpPr>
          <p:nvPr>
            <p:ph type="ftr" sz="quarter" idx="2"/>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eaLnBrk="1" hangingPunct="1">
              <a:defRPr sz="1300">
                <a:latin typeface="Arial" charset="0"/>
              </a:defRPr>
            </a:lvl1pPr>
          </a:lstStyle>
          <a:p>
            <a:endParaRPr lang="en-US"/>
          </a:p>
        </p:txBody>
      </p:sp>
      <p:sp>
        <p:nvSpPr>
          <p:cNvPr id="59085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eaLnBrk="1" hangingPunct="1">
              <a:defRPr sz="1300">
                <a:latin typeface="Arial" charset="0"/>
              </a:defRPr>
            </a:lvl1pPr>
          </a:lstStyle>
          <a:p>
            <a:fld id="{4E4F58A3-94BD-48E0-8586-15E8ECC0ECEB}" type="slidenum">
              <a:rPr lang="en-US"/>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682"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eaLnBrk="1" hangingPunct="1">
              <a:defRPr sz="1300">
                <a:latin typeface="Arial" charset="0"/>
              </a:defRPr>
            </a:lvl1pPr>
          </a:lstStyle>
          <a:p>
            <a:endParaRPr lang="en-US"/>
          </a:p>
        </p:txBody>
      </p:sp>
      <p:sp>
        <p:nvSpPr>
          <p:cNvPr id="71683"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eaLnBrk="1" hangingPunct="1">
              <a:defRPr sz="1300">
                <a:latin typeface="Arial" charset="0"/>
              </a:defRPr>
            </a:lvl1pPr>
          </a:lstStyle>
          <a:p>
            <a:endParaRPr lang="en-US"/>
          </a:p>
        </p:txBody>
      </p:sp>
      <p:sp>
        <p:nvSpPr>
          <p:cNvPr id="71684"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ffectLst/>
        </p:spPr>
      </p:sp>
      <p:sp>
        <p:nvSpPr>
          <p:cNvPr id="71685"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1686"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eaLnBrk="1" hangingPunct="1">
              <a:defRPr sz="1300">
                <a:latin typeface="Arial" charset="0"/>
              </a:defRPr>
            </a:lvl1pPr>
          </a:lstStyle>
          <a:p>
            <a:endParaRPr lang="en-US"/>
          </a:p>
        </p:txBody>
      </p:sp>
      <p:sp>
        <p:nvSpPr>
          <p:cNvPr id="71687"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eaLnBrk="1" hangingPunct="1">
              <a:defRPr sz="1300">
                <a:latin typeface="Arial" charset="0"/>
              </a:defRPr>
            </a:lvl1pPr>
          </a:lstStyle>
          <a:p>
            <a:fld id="{4B72010F-7847-49D0-A0D0-D282B7BDB3A7}"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C491A97-FFF7-4645-B4D3-82C367DD40A3}" type="slidenum">
              <a:rPr lang="en-US"/>
              <a:pPr/>
              <a:t>1</a:t>
            </a:fld>
            <a:endParaRPr lang="en-US"/>
          </a:p>
        </p:txBody>
      </p:sp>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BE3482-14C0-4510-83ED-4094FDEEF242}" type="slidenum">
              <a:rPr lang="en-US"/>
              <a:pPr/>
              <a:t>14</a:t>
            </a:fld>
            <a:endParaRPr lang="en-US"/>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6C55520-5710-42F4-B137-ACA25BD57DE8}" type="slidenum">
              <a:rPr lang="en-US"/>
              <a:pPr/>
              <a:t>15</a:t>
            </a:fld>
            <a:endParaRPr lang="en-US"/>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6B11F95-D529-4835-8111-3333BA47003A}" type="slidenum">
              <a:rPr lang="en-US"/>
              <a:pPr/>
              <a:t>16</a:t>
            </a:fld>
            <a:endParaRPr lang="en-US"/>
          </a:p>
        </p:txBody>
      </p:sp>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9059DB-3D1E-4A52-9DA1-BB77C9DB6B04}" type="slidenum">
              <a:rPr lang="en-US"/>
              <a:pPr/>
              <a:t>17</a:t>
            </a:fld>
            <a:endParaRPr lang="en-US"/>
          </a:p>
        </p:txBody>
      </p:sp>
      <p:sp>
        <p:nvSpPr>
          <p:cNvPr id="194562" name="Rectangle 2"/>
          <p:cNvSpPr>
            <a:spLocks noGrp="1" noRot="1" noChangeAspect="1" noChangeArrowheads="1" noTextEdit="1"/>
          </p:cNvSpPr>
          <p:nvPr>
            <p:ph type="sldImg"/>
          </p:nvPr>
        </p:nvSpPr>
        <p:spPr>
          <a:ln/>
        </p:spPr>
      </p:sp>
      <p:sp>
        <p:nvSpPr>
          <p:cNvPr id="1945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AC97BF-ACB7-43F6-BB01-A505BDB146EA}" type="slidenum">
              <a:rPr lang="en-US"/>
              <a:pPr/>
              <a:t>18</a:t>
            </a:fld>
            <a:endParaRPr lang="en-US"/>
          </a:p>
        </p:txBody>
      </p:sp>
      <p:sp>
        <p:nvSpPr>
          <p:cNvPr id="195586" name="Rectangle 2"/>
          <p:cNvSpPr>
            <a:spLocks noGrp="1" noRot="1" noChangeAspect="1" noChangeArrowheads="1" noTextEdit="1"/>
          </p:cNvSpPr>
          <p:nvPr>
            <p:ph type="sldImg"/>
          </p:nvPr>
        </p:nvSpPr>
        <p:spPr>
          <a:ln/>
        </p:spPr>
      </p:sp>
      <p:sp>
        <p:nvSpPr>
          <p:cNvPr id="1955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23A940-AE2D-47B0-A34C-3D43CFCA9717}" type="slidenum">
              <a:rPr lang="en-US"/>
              <a:pPr/>
              <a:t>19</a:t>
            </a:fld>
            <a:endParaRPr lang="en-US"/>
          </a:p>
        </p:txBody>
      </p:sp>
      <p:sp>
        <p:nvSpPr>
          <p:cNvPr id="196610" name="Rectangle 2"/>
          <p:cNvSpPr>
            <a:spLocks noGrp="1" noRot="1" noChangeAspect="1" noChangeArrowheads="1" noTextEdit="1"/>
          </p:cNvSpPr>
          <p:nvPr>
            <p:ph type="sldImg"/>
          </p:nvPr>
        </p:nvSpPr>
        <p:spPr>
          <a:ln/>
        </p:spPr>
      </p:sp>
      <p:sp>
        <p:nvSpPr>
          <p:cNvPr id="1966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C9067ED-4862-41C3-BBA7-0E9AE8F101C6}" type="slidenum">
              <a:rPr lang="en-US"/>
              <a:pPr/>
              <a:t>20</a:t>
            </a:fld>
            <a:endParaRPr lang="en-US"/>
          </a:p>
        </p:txBody>
      </p:sp>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668934-5107-46E3-A6FE-6D8EA8E0E7CA}" type="slidenum">
              <a:rPr lang="en-US"/>
              <a:pPr/>
              <a:t>21</a:t>
            </a:fld>
            <a:endParaRPr lang="en-US"/>
          </a:p>
        </p:txBody>
      </p:sp>
      <p:sp>
        <p:nvSpPr>
          <p:cNvPr id="198658" name="Rectangle 2"/>
          <p:cNvSpPr>
            <a:spLocks noGrp="1" noRot="1" noChangeAspect="1" noChangeArrowheads="1" noTextEdit="1"/>
          </p:cNvSpPr>
          <p:nvPr>
            <p:ph type="sldImg"/>
          </p:nvPr>
        </p:nvSpPr>
        <p:spPr>
          <a:ln/>
        </p:spPr>
      </p:sp>
      <p:sp>
        <p:nvSpPr>
          <p:cNvPr id="1986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9F149E-9A60-492A-81A6-CFE1DFB93070}" type="slidenum">
              <a:rPr lang="en-US"/>
              <a:pPr/>
              <a:t>22</a:t>
            </a:fld>
            <a:endParaRPr lang="en-US"/>
          </a:p>
        </p:txBody>
      </p:sp>
      <p:sp>
        <p:nvSpPr>
          <p:cNvPr id="199682" name="Rectangle 2"/>
          <p:cNvSpPr>
            <a:spLocks noGrp="1" noRot="1" noChangeAspect="1" noChangeArrowheads="1" noTextEdit="1"/>
          </p:cNvSpPr>
          <p:nvPr>
            <p:ph type="sldImg"/>
          </p:nvPr>
        </p:nvSpPr>
        <p:spPr>
          <a:ln/>
        </p:spPr>
      </p:sp>
      <p:sp>
        <p:nvSpPr>
          <p:cNvPr id="1996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E0FFEB-8E2B-43B4-949F-03B126E89C23}" type="slidenum">
              <a:rPr lang="en-US"/>
              <a:pPr/>
              <a:t>23</a:t>
            </a:fld>
            <a:endParaRPr lang="en-US"/>
          </a:p>
        </p:txBody>
      </p:sp>
      <p:sp>
        <p:nvSpPr>
          <p:cNvPr id="180226" name="Rectangle 2"/>
          <p:cNvSpPr>
            <a:spLocks noGrp="1" noRot="1" noChangeAspect="1" noChangeArrowheads="1" noTextEdit="1"/>
          </p:cNvSpPr>
          <p:nvPr>
            <p:ph type="sldImg"/>
          </p:nvPr>
        </p:nvSpPr>
        <p:spPr>
          <a:ln/>
        </p:spPr>
      </p:sp>
      <p:sp>
        <p:nvSpPr>
          <p:cNvPr id="1802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DF5ED2-4091-41D6-81DF-6A855BFA8DA1}" type="slidenum">
              <a:rPr lang="en-US"/>
              <a:pPr/>
              <a:t>6</a:t>
            </a:fld>
            <a:endParaRPr lang="en-US"/>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ED803D-1470-4236-AD36-5D7D35EB6059}" type="slidenum">
              <a:rPr lang="en-US"/>
              <a:pPr/>
              <a:t>24</a:t>
            </a:fld>
            <a:endParaRPr lang="en-US"/>
          </a:p>
        </p:txBody>
      </p:sp>
      <p:sp>
        <p:nvSpPr>
          <p:cNvPr id="438274" name="Rectangle 2"/>
          <p:cNvSpPr>
            <a:spLocks noGrp="1" noRot="1" noChangeAspect="1" noChangeArrowheads="1" noTextEdit="1"/>
          </p:cNvSpPr>
          <p:nvPr>
            <p:ph type="sldImg"/>
          </p:nvPr>
        </p:nvSpPr>
        <p:spPr>
          <a:ln/>
        </p:spPr>
      </p:sp>
      <p:sp>
        <p:nvSpPr>
          <p:cNvPr id="4382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25106B-8E99-4F33-BEDC-F72107B5F8D2}" type="slidenum">
              <a:rPr lang="en-US"/>
              <a:pPr/>
              <a:t>25</a:t>
            </a:fld>
            <a:endParaRPr lang="en-US"/>
          </a:p>
        </p:txBody>
      </p:sp>
      <p:sp>
        <p:nvSpPr>
          <p:cNvPr id="439298" name="Rectangle 2"/>
          <p:cNvSpPr>
            <a:spLocks noGrp="1" noRot="1" noChangeAspect="1" noChangeArrowheads="1" noTextEdit="1"/>
          </p:cNvSpPr>
          <p:nvPr>
            <p:ph type="sldImg"/>
          </p:nvPr>
        </p:nvSpPr>
        <p:spPr>
          <a:ln/>
        </p:spPr>
      </p:sp>
      <p:sp>
        <p:nvSpPr>
          <p:cNvPr id="4392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A564C2A-0A13-4086-8B45-4C1C299F42F0}" type="slidenum">
              <a:rPr lang="en-US"/>
              <a:pPr/>
              <a:t>26</a:t>
            </a:fld>
            <a:endParaRPr lang="en-US"/>
          </a:p>
        </p:txBody>
      </p:sp>
      <p:sp>
        <p:nvSpPr>
          <p:cNvPr id="440322" name="Rectangle 2"/>
          <p:cNvSpPr>
            <a:spLocks noGrp="1" noRot="1" noChangeAspect="1" noChangeArrowheads="1" noTextEdit="1"/>
          </p:cNvSpPr>
          <p:nvPr>
            <p:ph type="sldImg"/>
          </p:nvPr>
        </p:nvSpPr>
        <p:spPr>
          <a:ln/>
        </p:spPr>
      </p:sp>
      <p:sp>
        <p:nvSpPr>
          <p:cNvPr id="4403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AD7E267-F605-4BA0-85CA-D45175DCB821}" type="slidenum">
              <a:rPr lang="en-US"/>
              <a:pPr/>
              <a:t>27</a:t>
            </a:fld>
            <a:endParaRPr lang="en-US"/>
          </a:p>
        </p:txBody>
      </p:sp>
      <p:sp>
        <p:nvSpPr>
          <p:cNvPr id="441346" name="Rectangle 2"/>
          <p:cNvSpPr>
            <a:spLocks noGrp="1" noRot="1" noChangeAspect="1" noChangeArrowheads="1" noTextEdit="1"/>
          </p:cNvSpPr>
          <p:nvPr>
            <p:ph type="sldImg"/>
          </p:nvPr>
        </p:nvSpPr>
        <p:spPr>
          <a:ln/>
        </p:spPr>
      </p:sp>
      <p:sp>
        <p:nvSpPr>
          <p:cNvPr id="4413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C60EF24-49C0-4850-9184-DE5DC482B588}" type="slidenum">
              <a:rPr lang="en-US"/>
              <a:pPr/>
              <a:t>28</a:t>
            </a:fld>
            <a:endParaRPr lang="en-US"/>
          </a:p>
        </p:txBody>
      </p:sp>
      <p:sp>
        <p:nvSpPr>
          <p:cNvPr id="446466" name="Rectangle 2"/>
          <p:cNvSpPr>
            <a:spLocks noGrp="1" noRot="1" noChangeAspect="1" noChangeArrowheads="1" noTextEdit="1"/>
          </p:cNvSpPr>
          <p:nvPr>
            <p:ph type="sldImg"/>
          </p:nvPr>
        </p:nvSpPr>
        <p:spPr>
          <a:ln/>
        </p:spPr>
      </p:sp>
      <p:sp>
        <p:nvSpPr>
          <p:cNvPr id="4464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3A1B7A-5B8C-4681-B293-0485A2BE9779}" type="slidenum">
              <a:rPr lang="en-US"/>
              <a:pPr/>
              <a:t>29</a:t>
            </a:fld>
            <a:endParaRPr lang="en-US"/>
          </a:p>
        </p:txBody>
      </p:sp>
      <p:sp>
        <p:nvSpPr>
          <p:cNvPr id="450562" name="Rectangle 2"/>
          <p:cNvSpPr>
            <a:spLocks noGrp="1" noRot="1" noChangeAspect="1" noChangeArrowheads="1" noTextEdit="1"/>
          </p:cNvSpPr>
          <p:nvPr>
            <p:ph type="sldImg"/>
          </p:nvPr>
        </p:nvSpPr>
        <p:spPr>
          <a:ln/>
        </p:spPr>
      </p:sp>
      <p:sp>
        <p:nvSpPr>
          <p:cNvPr id="4505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B470A54-22BB-4650-81F4-85EA6F223412}" type="slidenum">
              <a:rPr lang="en-US"/>
              <a:pPr/>
              <a:t>30</a:t>
            </a:fld>
            <a:endParaRPr lang="en-US"/>
          </a:p>
        </p:txBody>
      </p:sp>
      <p:sp>
        <p:nvSpPr>
          <p:cNvPr id="454658" name="Rectangle 2"/>
          <p:cNvSpPr>
            <a:spLocks noGrp="1" noRot="1" noChangeAspect="1" noChangeArrowheads="1" noTextEdit="1"/>
          </p:cNvSpPr>
          <p:nvPr>
            <p:ph type="sldImg"/>
          </p:nvPr>
        </p:nvSpPr>
        <p:spPr>
          <a:ln/>
        </p:spPr>
      </p:sp>
      <p:sp>
        <p:nvSpPr>
          <p:cNvPr id="4546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5B4132-1C22-454A-8DCB-EDCB0AF28766}" type="slidenum">
              <a:rPr lang="en-US"/>
              <a:pPr/>
              <a:t>31</a:t>
            </a:fld>
            <a:endParaRPr lang="en-US"/>
          </a:p>
        </p:txBody>
      </p:sp>
      <p:sp>
        <p:nvSpPr>
          <p:cNvPr id="398338" name="Rectangle 2"/>
          <p:cNvSpPr>
            <a:spLocks noGrp="1" noRot="1" noChangeAspect="1" noChangeArrowheads="1" noTextEdit="1"/>
          </p:cNvSpPr>
          <p:nvPr>
            <p:ph type="sldImg"/>
          </p:nvPr>
        </p:nvSpPr>
        <p:spPr>
          <a:ln/>
        </p:spPr>
      </p:sp>
      <p:sp>
        <p:nvSpPr>
          <p:cNvPr id="3983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9667CE-A7A0-43FB-AB6F-691763250A23}" type="slidenum">
              <a:rPr lang="en-US"/>
              <a:pPr/>
              <a:t>32</a:t>
            </a:fld>
            <a:endParaRPr lang="en-US"/>
          </a:p>
        </p:txBody>
      </p:sp>
      <p:sp>
        <p:nvSpPr>
          <p:cNvPr id="456706" name="Rectangle 2"/>
          <p:cNvSpPr>
            <a:spLocks noGrp="1" noRot="1" noChangeAspect="1" noChangeArrowheads="1" noTextEdit="1"/>
          </p:cNvSpPr>
          <p:nvPr>
            <p:ph type="sldImg"/>
          </p:nvPr>
        </p:nvSpPr>
        <p:spPr>
          <a:ln/>
        </p:spPr>
      </p:sp>
      <p:sp>
        <p:nvSpPr>
          <p:cNvPr id="4567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2F9CE78-F64E-4C93-A7C7-2DA680BBAC3B}" type="slidenum">
              <a:rPr lang="en-US"/>
              <a:pPr/>
              <a:t>33</a:t>
            </a:fld>
            <a:endParaRPr lang="en-US"/>
          </a:p>
        </p:txBody>
      </p:sp>
      <p:sp>
        <p:nvSpPr>
          <p:cNvPr id="542722" name="Rectangle 2"/>
          <p:cNvSpPr>
            <a:spLocks noGrp="1" noRot="1" noChangeAspect="1" noChangeArrowheads="1" noTextEdit="1"/>
          </p:cNvSpPr>
          <p:nvPr>
            <p:ph type="sldImg"/>
          </p:nvPr>
        </p:nvSpPr>
        <p:spPr>
          <a:ln/>
        </p:spPr>
      </p:sp>
      <p:sp>
        <p:nvSpPr>
          <p:cNvPr id="5427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F391FF-4BF4-42EC-B1EA-0EFB6D6A73D8}" type="slidenum">
              <a:rPr lang="en-US"/>
              <a:pPr/>
              <a:t>7</a:t>
            </a:fld>
            <a:endParaRPr lang="en-US"/>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3E58DD-F4AF-4909-A23D-47CF89F496A9}" type="slidenum">
              <a:rPr lang="en-US"/>
              <a:pPr/>
              <a:t>34</a:t>
            </a:fld>
            <a:endParaRPr lang="en-US"/>
          </a:p>
        </p:txBody>
      </p:sp>
      <p:sp>
        <p:nvSpPr>
          <p:cNvPr id="545794" name="Rectangle 2"/>
          <p:cNvSpPr>
            <a:spLocks noGrp="1" noRot="1" noChangeAspect="1" noChangeArrowheads="1" noTextEdit="1"/>
          </p:cNvSpPr>
          <p:nvPr>
            <p:ph type="sldImg"/>
          </p:nvPr>
        </p:nvSpPr>
        <p:spPr>
          <a:ln/>
        </p:spPr>
      </p:sp>
      <p:sp>
        <p:nvSpPr>
          <p:cNvPr id="5457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2732DE-DF48-4B6D-A018-62C3D27B843A}" type="slidenum">
              <a:rPr lang="en-US"/>
              <a:pPr/>
              <a:t>35</a:t>
            </a:fld>
            <a:endParaRPr lang="en-US"/>
          </a:p>
        </p:txBody>
      </p:sp>
      <p:sp>
        <p:nvSpPr>
          <p:cNvPr id="546818" name="Rectangle 2"/>
          <p:cNvSpPr>
            <a:spLocks noGrp="1" noRot="1" noChangeAspect="1" noChangeArrowheads="1" noTextEdit="1"/>
          </p:cNvSpPr>
          <p:nvPr>
            <p:ph type="sldImg"/>
          </p:nvPr>
        </p:nvSpPr>
        <p:spPr>
          <a:ln/>
        </p:spPr>
      </p:sp>
      <p:sp>
        <p:nvSpPr>
          <p:cNvPr id="5468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1DD0D33-F6CE-4A1A-86BA-942284415E67}" type="slidenum">
              <a:rPr lang="en-US"/>
              <a:pPr/>
              <a:t>36</a:t>
            </a:fld>
            <a:endParaRPr lang="en-US"/>
          </a:p>
        </p:txBody>
      </p:sp>
      <p:sp>
        <p:nvSpPr>
          <p:cNvPr id="543746" name="Rectangle 2"/>
          <p:cNvSpPr>
            <a:spLocks noGrp="1" noRot="1" noChangeAspect="1" noChangeArrowheads="1" noTextEdit="1"/>
          </p:cNvSpPr>
          <p:nvPr>
            <p:ph type="sldImg"/>
          </p:nvPr>
        </p:nvSpPr>
        <p:spPr>
          <a:ln/>
        </p:spPr>
      </p:sp>
      <p:sp>
        <p:nvSpPr>
          <p:cNvPr id="5437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96EB26-E4BD-4063-832F-64F3443F881E}" type="slidenum">
              <a:rPr lang="en-US"/>
              <a:pPr/>
              <a:t>37</a:t>
            </a:fld>
            <a:endParaRPr lang="en-US"/>
          </a:p>
        </p:txBody>
      </p:sp>
      <p:sp>
        <p:nvSpPr>
          <p:cNvPr id="552962" name="Rectangle 2"/>
          <p:cNvSpPr>
            <a:spLocks noGrp="1" noRot="1" noChangeAspect="1" noChangeArrowheads="1" noTextEdit="1"/>
          </p:cNvSpPr>
          <p:nvPr>
            <p:ph type="sldImg"/>
          </p:nvPr>
        </p:nvSpPr>
        <p:spPr>
          <a:ln/>
        </p:spPr>
      </p:sp>
      <p:sp>
        <p:nvSpPr>
          <p:cNvPr id="5529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8242DB-B56B-4D05-B126-18FE4513AAB5}" type="slidenum">
              <a:rPr lang="en-US"/>
              <a:pPr/>
              <a:t>38</a:t>
            </a:fld>
            <a:endParaRPr lang="en-US"/>
          </a:p>
        </p:txBody>
      </p:sp>
      <p:sp>
        <p:nvSpPr>
          <p:cNvPr id="559106" name="Rectangle 2"/>
          <p:cNvSpPr>
            <a:spLocks noGrp="1" noRot="1" noChangeAspect="1" noChangeArrowheads="1" noTextEdit="1"/>
          </p:cNvSpPr>
          <p:nvPr>
            <p:ph type="sldImg"/>
          </p:nvPr>
        </p:nvSpPr>
        <p:spPr>
          <a:ln/>
        </p:spPr>
      </p:sp>
      <p:sp>
        <p:nvSpPr>
          <p:cNvPr id="5591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B7FCF9C-9407-4214-864F-E649F492EADA}" type="slidenum">
              <a:rPr lang="en-US"/>
              <a:pPr/>
              <a:t>39</a:t>
            </a:fld>
            <a:endParaRPr lang="en-US"/>
          </a:p>
        </p:txBody>
      </p:sp>
      <p:sp>
        <p:nvSpPr>
          <p:cNvPr id="561154" name="Rectangle 2"/>
          <p:cNvSpPr>
            <a:spLocks noGrp="1" noRot="1" noChangeAspect="1" noChangeArrowheads="1" noTextEdit="1"/>
          </p:cNvSpPr>
          <p:nvPr>
            <p:ph type="sldImg"/>
          </p:nvPr>
        </p:nvSpPr>
        <p:spPr>
          <a:ln/>
        </p:spPr>
      </p:sp>
      <p:sp>
        <p:nvSpPr>
          <p:cNvPr id="5611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05998A-A452-4486-8F3B-6525B31C04DD}" type="slidenum">
              <a:rPr lang="en-US"/>
              <a:pPr/>
              <a:t>8</a:t>
            </a:fld>
            <a:endParaRPr lang="en-US"/>
          </a:p>
        </p:txBody>
      </p:sp>
      <p:sp>
        <p:nvSpPr>
          <p:cNvPr id="186370" name="Rectangle 2"/>
          <p:cNvSpPr>
            <a:spLocks noGrp="1" noRot="1" noChangeAspect="1" noChangeArrowheads="1" noTextEdit="1"/>
          </p:cNvSpPr>
          <p:nvPr>
            <p:ph type="sldImg"/>
          </p:nvPr>
        </p:nvSpPr>
        <p:spPr>
          <a:ln/>
        </p:spPr>
      </p:sp>
      <p:sp>
        <p:nvSpPr>
          <p:cNvPr id="1863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13EFF3-0737-43F3-90ED-D20A5901E9DB}" type="slidenum">
              <a:rPr lang="en-US"/>
              <a:pPr/>
              <a:t>9</a:t>
            </a:fld>
            <a:endParaRPr lang="en-US"/>
          </a:p>
        </p:txBody>
      </p:sp>
      <p:sp>
        <p:nvSpPr>
          <p:cNvPr id="187394" name="Rectangle 2"/>
          <p:cNvSpPr>
            <a:spLocks noGrp="1" noRot="1" noChangeAspect="1" noChangeArrowheads="1" noTextEdit="1"/>
          </p:cNvSpPr>
          <p:nvPr>
            <p:ph type="sldImg"/>
          </p:nvPr>
        </p:nvSpPr>
        <p:spPr>
          <a:ln/>
        </p:spPr>
      </p:sp>
      <p:sp>
        <p:nvSpPr>
          <p:cNvPr id="1873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1A4FA8F-92F5-4FA2-97E9-90F0713480E8}" type="slidenum">
              <a:rPr lang="en-US"/>
              <a:pPr/>
              <a:t>10</a:t>
            </a:fld>
            <a:endParaRPr lang="en-US"/>
          </a:p>
        </p:txBody>
      </p:sp>
      <p:sp>
        <p:nvSpPr>
          <p:cNvPr id="188418" name="Rectangle 2"/>
          <p:cNvSpPr>
            <a:spLocks noGrp="1" noRot="1" noChangeAspect="1" noChangeArrowheads="1" noTextEdit="1"/>
          </p:cNvSpPr>
          <p:nvPr>
            <p:ph type="sldImg"/>
          </p:nvPr>
        </p:nvSpPr>
        <p:spPr>
          <a:ln/>
        </p:spPr>
      </p:sp>
      <p:sp>
        <p:nvSpPr>
          <p:cNvPr id="1884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C4BED2C-01BD-44FC-A8C5-BCE8FF7D45FE}" type="slidenum">
              <a:rPr lang="en-US"/>
              <a:pPr/>
              <a:t>11</a:t>
            </a:fld>
            <a:endParaRPr lang="en-US"/>
          </a:p>
        </p:txBody>
      </p:sp>
      <p:sp>
        <p:nvSpPr>
          <p:cNvPr id="193538" name="Rectangle 2"/>
          <p:cNvSpPr>
            <a:spLocks noGrp="1" noRot="1" noChangeAspect="1" noChangeArrowheads="1" noTextEdit="1"/>
          </p:cNvSpPr>
          <p:nvPr>
            <p:ph type="sldImg"/>
          </p:nvPr>
        </p:nvSpPr>
        <p:spPr>
          <a:ln/>
        </p:spPr>
      </p:sp>
      <p:sp>
        <p:nvSpPr>
          <p:cNvPr id="1935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F06C777-36B3-41F2-8C37-9A34CCB3C924}" type="slidenum">
              <a:rPr lang="en-US"/>
              <a:pPr/>
              <a:t>12</a:t>
            </a:fld>
            <a:endParaRPr lang="en-US"/>
          </a:p>
        </p:txBody>
      </p:sp>
      <p:sp>
        <p:nvSpPr>
          <p:cNvPr id="178178" name="Rectangle 2"/>
          <p:cNvSpPr>
            <a:spLocks noGrp="1" noRot="1" noChangeAspect="1" noChangeArrowheads="1" noTextEdit="1"/>
          </p:cNvSpPr>
          <p:nvPr>
            <p:ph type="sldImg"/>
          </p:nvPr>
        </p:nvSpPr>
        <p:spPr>
          <a:ln/>
        </p:spPr>
      </p:sp>
      <p:sp>
        <p:nvSpPr>
          <p:cNvPr id="1781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012DC0D-AE16-41CF-902A-F278D466C27D}" type="slidenum">
              <a:rPr lang="en-US"/>
              <a:pPr/>
              <a:t>13</a:t>
            </a:fld>
            <a:endParaRPr lang="en-US"/>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GB"/>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CE7F97D8-3696-4E4E-B102-3FD09957061A}" type="slidenum">
              <a:rPr lang="en-US" smtClean="0"/>
              <a:pPr/>
              <a:t>‹#›</a:t>
            </a:fld>
            <a:endParaRPr lang="en-US"/>
          </a:p>
        </p:txBody>
      </p:sp>
    </p:spTree>
    <p:extLst>
      <p:ext uri="{BB962C8B-B14F-4D97-AF65-F5344CB8AC3E}">
        <p14:creationId xmlns:p14="http://schemas.microsoft.com/office/powerpoint/2010/main" val="1597601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GB"/>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5F5B24B3-E736-4536-8E04-0AFF43801D6F}" type="slidenum">
              <a:rPr lang="en-US" smtClean="0"/>
              <a:pPr/>
              <a:t>‹#›</a:t>
            </a:fld>
            <a:endParaRPr lang="en-US"/>
          </a:p>
        </p:txBody>
      </p:sp>
    </p:spTree>
    <p:extLst>
      <p:ext uri="{BB962C8B-B14F-4D97-AF65-F5344CB8AC3E}">
        <p14:creationId xmlns:p14="http://schemas.microsoft.com/office/powerpoint/2010/main" val="233355417"/>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GB"/>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5F5B24B3-E736-4536-8E04-0AFF43801D6F}" type="slidenum">
              <a:rPr lang="en-US" smtClean="0"/>
              <a:pPr/>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59152048"/>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GB"/>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GB"/>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5F5B24B3-E736-4536-8E04-0AFF43801D6F}" type="slidenum">
              <a:rPr lang="en-US" smtClean="0"/>
              <a:pPr/>
              <a:t>‹#›</a:t>
            </a:fld>
            <a:endParaRPr lang="en-US"/>
          </a:p>
        </p:txBody>
      </p:sp>
    </p:spTree>
    <p:extLst>
      <p:ext uri="{BB962C8B-B14F-4D97-AF65-F5344CB8AC3E}">
        <p14:creationId xmlns:p14="http://schemas.microsoft.com/office/powerpoint/2010/main" val="2418323865"/>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GB"/>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GB"/>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5F5B24B3-E736-4536-8E04-0AFF43801D6F}" type="slidenum">
              <a:rPr lang="en-US" smtClean="0"/>
              <a:pPr/>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10064024"/>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GB"/>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GB"/>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5F5B24B3-E736-4536-8E04-0AFF43801D6F}" type="slidenum">
              <a:rPr lang="en-US" smtClean="0"/>
              <a:pPr/>
              <a:t>‹#›</a:t>
            </a:fld>
            <a:endParaRPr lang="en-US"/>
          </a:p>
        </p:txBody>
      </p:sp>
    </p:spTree>
    <p:extLst>
      <p:ext uri="{BB962C8B-B14F-4D97-AF65-F5344CB8AC3E}">
        <p14:creationId xmlns:p14="http://schemas.microsoft.com/office/powerpoint/2010/main" val="3435652157"/>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F5B24B3-E736-4536-8E04-0AFF43801D6F}" type="slidenum">
              <a:rPr lang="en-US" smtClean="0"/>
              <a:pPr/>
              <a:t>‹#›</a:t>
            </a:fld>
            <a:endParaRPr lang="en-US"/>
          </a:p>
        </p:txBody>
      </p:sp>
    </p:spTree>
    <p:extLst>
      <p:ext uri="{BB962C8B-B14F-4D97-AF65-F5344CB8AC3E}">
        <p14:creationId xmlns:p14="http://schemas.microsoft.com/office/powerpoint/2010/main" val="1158677153"/>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GB"/>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F5B24B3-E736-4536-8E04-0AFF43801D6F}" type="slidenum">
              <a:rPr lang="en-US" smtClean="0"/>
              <a:pPr/>
              <a:t>‹#›</a:t>
            </a:fld>
            <a:endParaRPr lang="en-US"/>
          </a:p>
        </p:txBody>
      </p:sp>
    </p:spTree>
    <p:extLst>
      <p:ext uri="{BB962C8B-B14F-4D97-AF65-F5344CB8AC3E}">
        <p14:creationId xmlns:p14="http://schemas.microsoft.com/office/powerpoint/2010/main" val="4085289804"/>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GB"/>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F5B24B3-E736-4536-8E04-0AFF43801D6F}" type="slidenum">
              <a:rPr lang="en-US" smtClean="0"/>
              <a:pPr/>
              <a:t>‹#›</a:t>
            </a:fld>
            <a:endParaRPr lang="en-US"/>
          </a:p>
        </p:txBody>
      </p:sp>
    </p:spTree>
    <p:extLst>
      <p:ext uri="{BB962C8B-B14F-4D97-AF65-F5344CB8AC3E}">
        <p14:creationId xmlns:p14="http://schemas.microsoft.com/office/powerpoint/2010/main" val="928602537"/>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GB"/>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ADA46988-43C1-4171-AAB0-54845F183347}" type="slidenum">
              <a:rPr lang="en-US" smtClean="0"/>
              <a:pPr/>
              <a:t>‹#›</a:t>
            </a:fld>
            <a:endParaRPr lang="en-US"/>
          </a:p>
        </p:txBody>
      </p:sp>
    </p:spTree>
    <p:extLst>
      <p:ext uri="{BB962C8B-B14F-4D97-AF65-F5344CB8AC3E}">
        <p14:creationId xmlns:p14="http://schemas.microsoft.com/office/powerpoint/2010/main" val="3601355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5F5B24B3-E736-4536-8E04-0AFF43801D6F}" type="slidenum">
              <a:rPr lang="en-US" smtClean="0"/>
              <a:pPr/>
              <a:t>‹#›</a:t>
            </a:fld>
            <a:endParaRPr lang="en-US"/>
          </a:p>
        </p:txBody>
      </p:sp>
    </p:spTree>
    <p:extLst>
      <p:ext uri="{BB962C8B-B14F-4D97-AF65-F5344CB8AC3E}">
        <p14:creationId xmlns:p14="http://schemas.microsoft.com/office/powerpoint/2010/main" val="417251391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5F5B24B3-E736-4536-8E04-0AFF43801D6F}" type="slidenum">
              <a:rPr lang="en-US" smtClean="0"/>
              <a:pPr/>
              <a:t>‹#›</a:t>
            </a:fld>
            <a:endParaRPr lang="en-US"/>
          </a:p>
        </p:txBody>
      </p:sp>
    </p:spTree>
    <p:extLst>
      <p:ext uri="{BB962C8B-B14F-4D97-AF65-F5344CB8AC3E}">
        <p14:creationId xmlns:p14="http://schemas.microsoft.com/office/powerpoint/2010/main" val="2741184981"/>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23FD1F5-F68C-45D5-B928-A4F2F609D1D7}" type="slidenum">
              <a:rPr lang="en-US" smtClean="0"/>
              <a:pPr/>
              <a:t>‹#›</a:t>
            </a:fld>
            <a:endParaRPr lang="en-US"/>
          </a:p>
        </p:txBody>
      </p:sp>
    </p:spTree>
    <p:extLst>
      <p:ext uri="{BB962C8B-B14F-4D97-AF65-F5344CB8AC3E}">
        <p14:creationId xmlns:p14="http://schemas.microsoft.com/office/powerpoint/2010/main" val="2531236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02DD15C-3090-404B-B601-7837A0DF99F4}" type="slidenum">
              <a:rPr lang="en-US" smtClean="0"/>
              <a:pPr/>
              <a:t>‹#›</a:t>
            </a:fld>
            <a:endParaRPr lang="en-US"/>
          </a:p>
        </p:txBody>
      </p:sp>
    </p:spTree>
    <p:extLst>
      <p:ext uri="{BB962C8B-B14F-4D97-AF65-F5344CB8AC3E}">
        <p14:creationId xmlns:p14="http://schemas.microsoft.com/office/powerpoint/2010/main" val="3626146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GB"/>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F5B24B3-E736-4536-8E04-0AFF43801D6F}" type="slidenum">
              <a:rPr lang="en-US" smtClean="0"/>
              <a:pPr/>
              <a:t>‹#›</a:t>
            </a:fld>
            <a:endParaRPr lang="en-US"/>
          </a:p>
        </p:txBody>
      </p:sp>
    </p:spTree>
    <p:extLst>
      <p:ext uri="{BB962C8B-B14F-4D97-AF65-F5344CB8AC3E}">
        <p14:creationId xmlns:p14="http://schemas.microsoft.com/office/powerpoint/2010/main" val="4159108858"/>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5F5B24B3-E736-4536-8E04-0AFF43801D6F}" type="slidenum">
              <a:rPr lang="en-US" smtClean="0"/>
              <a:pPr/>
              <a:t>‹#›</a:t>
            </a:fld>
            <a:endParaRPr lang="en-US"/>
          </a:p>
        </p:txBody>
      </p:sp>
    </p:spTree>
    <p:extLst>
      <p:ext uri="{BB962C8B-B14F-4D97-AF65-F5344CB8AC3E}">
        <p14:creationId xmlns:p14="http://schemas.microsoft.com/office/powerpoint/2010/main" val="160699489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5F5B24B3-E736-4536-8E04-0AFF43801D6F}" type="slidenum">
              <a:rPr lang="en-US" smtClean="0"/>
              <a:pPr/>
              <a:t>‹#›</a:t>
            </a:fld>
            <a:endParaRPr lang="en-US"/>
          </a:p>
        </p:txBody>
      </p:sp>
    </p:spTree>
    <p:extLst>
      <p:ext uri="{BB962C8B-B14F-4D97-AF65-F5344CB8AC3E}">
        <p14:creationId xmlns:p14="http://schemas.microsoft.com/office/powerpoint/2010/main" val="3985996411"/>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 id="2147483832" r:id="rId11"/>
    <p:sldLayoutId id="2147483833" r:id="rId12"/>
    <p:sldLayoutId id="2147483834" r:id="rId13"/>
    <p:sldLayoutId id="2147483835" r:id="rId14"/>
    <p:sldLayoutId id="2147483836" r:id="rId15"/>
    <p:sldLayoutId id="2147483837"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ctrTitle"/>
          </p:nvPr>
        </p:nvSpPr>
        <p:spPr>
          <a:xfrm>
            <a:off x="868680" y="2109218"/>
            <a:ext cx="7406640" cy="1776984"/>
          </a:xfrm>
        </p:spPr>
        <p:txBody>
          <a:bodyPr>
            <a:normAutofit fontScale="90000"/>
          </a:bodyPr>
          <a:lstStyle/>
          <a:p>
            <a:pPr algn="ctr"/>
            <a:br>
              <a:rPr lang="en-US" dirty="0"/>
            </a:br>
            <a:br>
              <a:rPr lang="en-US" dirty="0"/>
            </a:br>
            <a:br>
              <a:rPr lang="en-US" dirty="0"/>
            </a:br>
            <a:br>
              <a:rPr lang="en-US" dirty="0"/>
            </a:br>
            <a:r>
              <a:rPr lang="en-US" dirty="0"/>
              <a:t>Research Paper</a:t>
            </a:r>
            <a:br>
              <a:rPr lang="en-US" dirty="0"/>
            </a:br>
            <a:r>
              <a:rPr lang="en-US" dirty="0"/>
              <a:t>writing</a:t>
            </a:r>
            <a:br>
              <a:rPr lang="en-US" dirty="0"/>
            </a:br>
            <a:endParaRPr lang="en-US" dirty="0"/>
          </a:p>
        </p:txBody>
      </p:sp>
      <p:sp>
        <p:nvSpPr>
          <p:cNvPr id="2054" name="Rectangle 6"/>
          <p:cNvSpPr>
            <a:spLocks noGrp="1" noChangeArrowheads="1"/>
          </p:cNvSpPr>
          <p:nvPr>
            <p:ph type="subTitle" idx="1"/>
          </p:nvPr>
        </p:nvSpPr>
        <p:spPr>
          <a:xfrm>
            <a:off x="1295400" y="4114800"/>
            <a:ext cx="7406640" cy="1447800"/>
          </a:xfrm>
        </p:spPr>
        <p:txBody>
          <a:bodyPr/>
          <a:lstStyle/>
          <a:p>
            <a:pPr algn="ctr"/>
            <a:r>
              <a:rPr lang="en-US" dirty="0" err="1"/>
              <a:t>Dr.Mansi</a:t>
            </a:r>
            <a:r>
              <a:rPr lang="en-US" dirty="0"/>
              <a:t> Tiwari</a:t>
            </a:r>
          </a:p>
        </p:txBody>
      </p:sp>
      <p:sp>
        <p:nvSpPr>
          <p:cNvPr id="6" name="Rectangle 7"/>
          <p:cNvSpPr>
            <a:spLocks noGrp="1" noChangeArrowheads="1"/>
          </p:cNvSpPr>
          <p:nvPr>
            <p:ph type="sldNum" sz="quarter" idx="12"/>
          </p:nvPr>
        </p:nvSpPr>
        <p:spPr/>
        <p:txBody>
          <a:bodyPr/>
          <a:lstStyle/>
          <a:p>
            <a:fld id="{D9C52FAF-9F80-43F7-AF96-CDE24BAD2699}" type="slidenum">
              <a:rPr lang="en-US"/>
              <a:pPr/>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a:xfrm>
            <a:off x="822960" y="304800"/>
            <a:ext cx="7498080" cy="868362"/>
          </a:xfrm>
        </p:spPr>
        <p:txBody>
          <a:bodyPr>
            <a:normAutofit/>
          </a:bodyPr>
          <a:lstStyle/>
          <a:p>
            <a:r>
              <a:rPr lang="en-US" sz="3600" dirty="0">
                <a:effectLst>
                  <a:outerShdw blurRad="38100" dist="38100" dir="2700000" algn="tl">
                    <a:srgbClr val="000000">
                      <a:alpha val="43137"/>
                    </a:srgbClr>
                  </a:outerShdw>
                </a:effectLst>
              </a:rPr>
              <a:t>Examples of Bad Titles</a:t>
            </a:r>
          </a:p>
        </p:txBody>
      </p:sp>
      <p:sp>
        <p:nvSpPr>
          <p:cNvPr id="154627" name="Rectangle 3"/>
          <p:cNvSpPr>
            <a:spLocks noGrp="1" noChangeArrowheads="1"/>
          </p:cNvSpPr>
          <p:nvPr>
            <p:ph idx="1"/>
          </p:nvPr>
        </p:nvSpPr>
        <p:spPr>
          <a:xfrm>
            <a:off x="685800" y="1600200"/>
            <a:ext cx="7772400" cy="4741333"/>
          </a:xfrm>
        </p:spPr>
        <p:txBody>
          <a:bodyPr>
            <a:normAutofit fontScale="85000" lnSpcReduction="10000"/>
          </a:bodyPr>
          <a:lstStyle/>
          <a:p>
            <a:pPr algn="just"/>
            <a:r>
              <a:rPr lang="en-US" dirty="0"/>
              <a:t>Corporate Sustainability in Indian Manufacturing Firms: Environmental Initiatives for Enhancing Business Performance</a:t>
            </a:r>
          </a:p>
          <a:p>
            <a:pPr algn="just">
              <a:spcBef>
                <a:spcPts val="2400"/>
              </a:spcBef>
            </a:pPr>
            <a:r>
              <a:rPr lang="en-US" dirty="0"/>
              <a:t>The Seventh Dimension of Social Intelligence – A New Millennial Perspective in the Indian Backdrop</a:t>
            </a:r>
          </a:p>
          <a:p>
            <a:pPr lvl="1" algn="just">
              <a:spcBef>
                <a:spcPts val="2400"/>
              </a:spcBef>
            </a:pPr>
            <a:r>
              <a:rPr lang="en-US" sz="2400" dirty="0"/>
              <a:t>Not clear what will be in the paper/thesis</a:t>
            </a:r>
          </a:p>
          <a:p>
            <a:pPr lvl="1" algn="just">
              <a:spcBef>
                <a:spcPts val="2400"/>
              </a:spcBef>
            </a:pPr>
            <a:r>
              <a:rPr lang="en-US" sz="2400" dirty="0"/>
              <a:t>Multiple possibilities presented in title</a:t>
            </a:r>
          </a:p>
          <a:p>
            <a:pPr algn="just">
              <a:spcBef>
                <a:spcPts val="2400"/>
              </a:spcBef>
            </a:pPr>
            <a:r>
              <a:rPr lang="en-US" dirty="0"/>
              <a:t>Rewrite</a:t>
            </a:r>
          </a:p>
          <a:p>
            <a:pPr lvl="1" algn="just">
              <a:spcBef>
                <a:spcPts val="2400"/>
              </a:spcBef>
            </a:pPr>
            <a:r>
              <a:rPr lang="en-US" sz="2400" dirty="0"/>
              <a:t>Environmental Initiatives for Corporate Sustainability In Indian Manufacturing Organizations</a:t>
            </a:r>
          </a:p>
          <a:p>
            <a:pPr lvl="1" algn="just">
              <a:spcBef>
                <a:spcPts val="2400"/>
              </a:spcBef>
            </a:pPr>
            <a:r>
              <a:rPr lang="en-US" sz="2400" dirty="0"/>
              <a:t>Dimensions of Social Intelligence:  An Indian Perspective</a:t>
            </a:r>
          </a:p>
          <a:p>
            <a:pPr algn="just">
              <a:spcBef>
                <a:spcPts val="2400"/>
              </a:spcBef>
            </a:pPr>
            <a:endParaRPr lang="en-US" sz="2800" dirty="0"/>
          </a:p>
        </p:txBody>
      </p:sp>
      <p:sp>
        <p:nvSpPr>
          <p:cNvPr id="6" name="Slide Number Placeholder 5"/>
          <p:cNvSpPr>
            <a:spLocks noGrp="1"/>
          </p:cNvSpPr>
          <p:nvPr>
            <p:ph type="sldNum" sz="quarter" idx="12"/>
          </p:nvPr>
        </p:nvSpPr>
        <p:spPr/>
        <p:txBody>
          <a:bodyPr/>
          <a:lstStyle/>
          <a:p>
            <a:fld id="{88FAEF7F-9A91-4180-B07F-BEFB35810F3A}" type="slidenum">
              <a:rPr lang="en-US"/>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a:xfrm>
            <a:off x="1176866" y="915337"/>
            <a:ext cx="6798734" cy="532463"/>
          </a:xfrm>
        </p:spPr>
        <p:txBody>
          <a:bodyPr>
            <a:normAutofit fontScale="90000"/>
          </a:bodyPr>
          <a:lstStyle/>
          <a:p>
            <a:r>
              <a:rPr lang="en-US" sz="3200" dirty="0">
                <a:effectLst>
                  <a:outerShdw blurRad="38100" dist="38100" dir="2700000" algn="tl">
                    <a:srgbClr val="000000">
                      <a:alpha val="43137"/>
                    </a:srgbClr>
                  </a:outerShdw>
                </a:effectLst>
              </a:rPr>
              <a:t>Checking Titles</a:t>
            </a:r>
          </a:p>
        </p:txBody>
      </p:sp>
      <p:sp>
        <p:nvSpPr>
          <p:cNvPr id="175107" name="Rectangle 3"/>
          <p:cNvSpPr>
            <a:spLocks noGrp="1" noChangeArrowheads="1"/>
          </p:cNvSpPr>
          <p:nvPr>
            <p:ph idx="1"/>
          </p:nvPr>
        </p:nvSpPr>
        <p:spPr>
          <a:xfrm>
            <a:off x="914400" y="2362200"/>
            <a:ext cx="7790688" cy="3733800"/>
          </a:xfrm>
        </p:spPr>
        <p:txBody>
          <a:bodyPr>
            <a:normAutofit/>
          </a:bodyPr>
          <a:lstStyle/>
          <a:p>
            <a:pPr algn="just">
              <a:spcBef>
                <a:spcPts val="2400"/>
              </a:spcBef>
            </a:pPr>
            <a:r>
              <a:rPr lang="en-US" dirty="0"/>
              <a:t>Count number of words </a:t>
            </a:r>
          </a:p>
          <a:p>
            <a:pPr lvl="1" algn="just">
              <a:spcBef>
                <a:spcPts val="2400"/>
              </a:spcBef>
            </a:pPr>
            <a:r>
              <a:rPr lang="en-US" dirty="0"/>
              <a:t>Less is better</a:t>
            </a:r>
          </a:p>
          <a:p>
            <a:pPr algn="just">
              <a:spcBef>
                <a:spcPts val="2400"/>
              </a:spcBef>
            </a:pPr>
            <a:r>
              <a:rPr lang="en-US" dirty="0"/>
              <a:t>Count number of clauses</a:t>
            </a:r>
          </a:p>
          <a:p>
            <a:pPr lvl="1" algn="just">
              <a:spcBef>
                <a:spcPts val="2400"/>
              </a:spcBef>
            </a:pPr>
            <a:r>
              <a:rPr lang="en-US" dirty="0"/>
              <a:t>Less is better</a:t>
            </a:r>
          </a:p>
          <a:p>
            <a:pPr algn="just">
              <a:spcBef>
                <a:spcPts val="2400"/>
              </a:spcBef>
            </a:pPr>
            <a:r>
              <a:rPr lang="en-US" dirty="0"/>
              <a:t>Does title accurately describe paper/research?</a:t>
            </a:r>
          </a:p>
          <a:p>
            <a:pPr algn="just">
              <a:spcBef>
                <a:spcPts val="2400"/>
              </a:spcBef>
            </a:pPr>
            <a:r>
              <a:rPr lang="en-US" dirty="0"/>
              <a:t>Is title specific?</a:t>
            </a:r>
          </a:p>
        </p:txBody>
      </p:sp>
      <p:sp>
        <p:nvSpPr>
          <p:cNvPr id="6" name="Slide Number Placeholder 5"/>
          <p:cNvSpPr>
            <a:spLocks noGrp="1"/>
          </p:cNvSpPr>
          <p:nvPr>
            <p:ph type="sldNum" sz="quarter" idx="12"/>
          </p:nvPr>
        </p:nvSpPr>
        <p:spPr/>
        <p:txBody>
          <a:bodyPr/>
          <a:lstStyle/>
          <a:p>
            <a:fld id="{9F9E586F-7B68-4F4A-B720-C56CB3BB784C}" type="slidenum">
              <a:rPr lang="en-US"/>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a:xfrm>
            <a:off x="937260" y="457200"/>
            <a:ext cx="7498080" cy="685800"/>
          </a:xfrm>
        </p:spPr>
        <p:txBody>
          <a:bodyPr>
            <a:normAutofit/>
          </a:bodyPr>
          <a:lstStyle/>
          <a:p>
            <a:r>
              <a:rPr lang="en-US" sz="3200" dirty="0">
                <a:effectLst>
                  <a:outerShdw blurRad="38100" dist="38100" dir="2700000" algn="tl">
                    <a:srgbClr val="000000">
                      <a:alpha val="43137"/>
                    </a:srgbClr>
                  </a:outerShdw>
                </a:effectLst>
              </a:rPr>
              <a:t>Overall Paper Organization</a:t>
            </a:r>
          </a:p>
        </p:txBody>
      </p:sp>
      <p:sp>
        <p:nvSpPr>
          <p:cNvPr id="177155" name="Rectangle 3"/>
          <p:cNvSpPr>
            <a:spLocks noGrp="1" noChangeArrowheads="1"/>
          </p:cNvSpPr>
          <p:nvPr>
            <p:ph idx="1"/>
          </p:nvPr>
        </p:nvSpPr>
        <p:spPr>
          <a:xfrm>
            <a:off x="838200" y="1143000"/>
            <a:ext cx="7696200" cy="5401733"/>
          </a:xfrm>
        </p:spPr>
        <p:txBody>
          <a:bodyPr>
            <a:normAutofit fontScale="77500" lnSpcReduction="20000"/>
          </a:bodyPr>
          <a:lstStyle/>
          <a:p>
            <a:pPr>
              <a:lnSpc>
                <a:spcPct val="90000"/>
              </a:lnSpc>
              <a:spcBef>
                <a:spcPts val="2400"/>
              </a:spcBef>
            </a:pPr>
            <a:r>
              <a:rPr lang="en-US" sz="2400" dirty="0"/>
              <a:t>Title - </a:t>
            </a:r>
            <a:r>
              <a:rPr lang="en-US" sz="2400" b="1" dirty="0">
                <a:solidFill>
                  <a:schemeClr val="tx2"/>
                </a:solidFill>
                <a:sym typeface="Symbol" pitchFamily="18" charset="2"/>
              </a:rPr>
              <a:t></a:t>
            </a:r>
          </a:p>
          <a:p>
            <a:pPr>
              <a:lnSpc>
                <a:spcPct val="90000"/>
              </a:lnSpc>
              <a:spcBef>
                <a:spcPts val="2400"/>
              </a:spcBef>
            </a:pPr>
            <a:r>
              <a:rPr lang="en-US" sz="2400" b="1" dirty="0">
                <a:solidFill>
                  <a:schemeClr val="tx2"/>
                </a:solidFill>
              </a:rPr>
              <a:t>Abstract </a:t>
            </a:r>
            <a:r>
              <a:rPr lang="en-US" sz="2400" b="1" dirty="0"/>
              <a:t> </a:t>
            </a:r>
          </a:p>
          <a:p>
            <a:pPr>
              <a:lnSpc>
                <a:spcPct val="90000"/>
              </a:lnSpc>
              <a:spcBef>
                <a:spcPts val="2400"/>
              </a:spcBef>
            </a:pPr>
            <a:r>
              <a:rPr lang="en-US" sz="2400" dirty="0"/>
              <a:t>Introduction</a:t>
            </a:r>
            <a:endParaRPr lang="en-US" sz="2400" dirty="0">
              <a:solidFill>
                <a:schemeClr val="tx2"/>
              </a:solidFill>
            </a:endParaRPr>
          </a:p>
          <a:p>
            <a:pPr>
              <a:lnSpc>
                <a:spcPct val="90000"/>
              </a:lnSpc>
              <a:spcBef>
                <a:spcPts val="2400"/>
              </a:spcBef>
            </a:pPr>
            <a:r>
              <a:rPr lang="en-US" sz="2400" dirty="0"/>
              <a:t>Literature Review</a:t>
            </a:r>
          </a:p>
          <a:p>
            <a:pPr>
              <a:lnSpc>
                <a:spcPct val="90000"/>
              </a:lnSpc>
              <a:spcBef>
                <a:spcPts val="2400"/>
              </a:spcBef>
            </a:pPr>
            <a:r>
              <a:rPr lang="en-US" sz="2400" dirty="0"/>
              <a:t>Methodology</a:t>
            </a:r>
          </a:p>
          <a:p>
            <a:pPr>
              <a:lnSpc>
                <a:spcPct val="90000"/>
              </a:lnSpc>
              <a:spcBef>
                <a:spcPts val="2400"/>
              </a:spcBef>
            </a:pPr>
            <a:r>
              <a:rPr lang="en-US" sz="2400" dirty="0"/>
              <a:t>Results</a:t>
            </a:r>
          </a:p>
          <a:p>
            <a:pPr>
              <a:lnSpc>
                <a:spcPct val="90000"/>
              </a:lnSpc>
              <a:spcBef>
                <a:spcPts val="2400"/>
              </a:spcBef>
            </a:pPr>
            <a:r>
              <a:rPr lang="en-US" sz="2400" dirty="0"/>
              <a:t>Discussion</a:t>
            </a:r>
          </a:p>
          <a:p>
            <a:pPr>
              <a:lnSpc>
                <a:spcPct val="90000"/>
              </a:lnSpc>
              <a:spcBef>
                <a:spcPts val="2400"/>
              </a:spcBef>
            </a:pPr>
            <a:r>
              <a:rPr lang="en-US" sz="2400" dirty="0"/>
              <a:t>Limitations</a:t>
            </a:r>
          </a:p>
          <a:p>
            <a:pPr>
              <a:lnSpc>
                <a:spcPct val="90000"/>
              </a:lnSpc>
              <a:spcBef>
                <a:spcPts val="2400"/>
              </a:spcBef>
            </a:pPr>
            <a:r>
              <a:rPr lang="en-US" sz="2400" dirty="0"/>
              <a:t>Conclusion</a:t>
            </a:r>
          </a:p>
          <a:p>
            <a:pPr>
              <a:lnSpc>
                <a:spcPct val="90000"/>
              </a:lnSpc>
              <a:spcBef>
                <a:spcPts val="2400"/>
              </a:spcBef>
            </a:pPr>
            <a:r>
              <a:rPr lang="en-US" sz="2400" dirty="0"/>
              <a:t>References</a:t>
            </a:r>
          </a:p>
          <a:p>
            <a:pPr>
              <a:lnSpc>
                <a:spcPct val="90000"/>
              </a:lnSpc>
              <a:spcBef>
                <a:spcPts val="2400"/>
              </a:spcBef>
            </a:pPr>
            <a:r>
              <a:rPr lang="en-US" sz="2400" dirty="0"/>
              <a:t>Annexure</a:t>
            </a:r>
          </a:p>
        </p:txBody>
      </p:sp>
      <p:sp>
        <p:nvSpPr>
          <p:cNvPr id="6" name="Slide Number Placeholder 5"/>
          <p:cNvSpPr>
            <a:spLocks noGrp="1"/>
          </p:cNvSpPr>
          <p:nvPr>
            <p:ph type="sldNum" sz="quarter" idx="12"/>
          </p:nvPr>
        </p:nvSpPr>
        <p:spPr/>
        <p:txBody>
          <a:bodyPr/>
          <a:lstStyle/>
          <a:p>
            <a:fld id="{2234DED6-6980-4DF9-A8C6-C76817BB0112}" type="slidenum">
              <a:rPr lang="en-US"/>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1295400" y="274638"/>
            <a:ext cx="7638288" cy="868362"/>
          </a:xfrm>
        </p:spPr>
        <p:txBody>
          <a:bodyPr>
            <a:normAutofit fontScale="90000"/>
          </a:bodyPr>
          <a:lstStyle/>
          <a:p>
            <a:r>
              <a:rPr lang="en-US" sz="3600" dirty="0">
                <a:effectLst>
                  <a:outerShdw blurRad="38100" dist="38100" dir="2700000" algn="tl">
                    <a:srgbClr val="000000">
                      <a:alpha val="43137"/>
                    </a:srgbClr>
                  </a:outerShdw>
                </a:effectLst>
              </a:rPr>
              <a:t>Purpose of Abstract/Executive Summary</a:t>
            </a:r>
          </a:p>
        </p:txBody>
      </p:sp>
      <p:sp>
        <p:nvSpPr>
          <p:cNvPr id="66563" name="Rectangle 3"/>
          <p:cNvSpPr>
            <a:spLocks noGrp="1" noChangeArrowheads="1"/>
          </p:cNvSpPr>
          <p:nvPr>
            <p:ph idx="1"/>
          </p:nvPr>
        </p:nvSpPr>
        <p:spPr>
          <a:xfrm>
            <a:off x="762000" y="1477962"/>
            <a:ext cx="7866888" cy="5105400"/>
          </a:xfrm>
        </p:spPr>
        <p:txBody>
          <a:bodyPr>
            <a:normAutofit/>
          </a:bodyPr>
          <a:lstStyle/>
          <a:p>
            <a:pPr algn="just">
              <a:lnSpc>
                <a:spcPct val="90000"/>
              </a:lnSpc>
              <a:spcBef>
                <a:spcPts val="2400"/>
              </a:spcBef>
            </a:pPr>
            <a:r>
              <a:rPr lang="en-US" sz="2800" dirty="0"/>
              <a:t>Get paper accepted for presentation/publication </a:t>
            </a:r>
          </a:p>
          <a:p>
            <a:pPr lvl="1" algn="just">
              <a:lnSpc>
                <a:spcPct val="90000"/>
              </a:lnSpc>
              <a:spcBef>
                <a:spcPts val="2400"/>
              </a:spcBef>
            </a:pPr>
            <a:r>
              <a:rPr lang="en-US" sz="2400" dirty="0"/>
              <a:t>When a reviewer reads your paper they form an image of what it is about from the title and the abstract</a:t>
            </a:r>
          </a:p>
          <a:p>
            <a:pPr lvl="1" algn="just">
              <a:lnSpc>
                <a:spcPct val="90000"/>
              </a:lnSpc>
              <a:spcBef>
                <a:spcPts val="2400"/>
              </a:spcBef>
            </a:pPr>
            <a:r>
              <a:rPr lang="en-US" sz="2400" dirty="0"/>
              <a:t>The reviewer uses this impression to interpret the rest of the information in the paper</a:t>
            </a:r>
          </a:p>
          <a:p>
            <a:pPr lvl="1" algn="just">
              <a:lnSpc>
                <a:spcPct val="90000"/>
              </a:lnSpc>
              <a:spcBef>
                <a:spcPts val="2400"/>
              </a:spcBef>
            </a:pPr>
            <a:r>
              <a:rPr lang="en-US" sz="2400" dirty="0"/>
              <a:t>If the abstract is disorganized or incomplete, this will leave reviewer with initial impression of paper that may be hard to change</a:t>
            </a:r>
          </a:p>
          <a:p>
            <a:pPr>
              <a:lnSpc>
                <a:spcPct val="90000"/>
              </a:lnSpc>
              <a:buNone/>
            </a:pPr>
            <a:endParaRPr lang="en-US" sz="2800" dirty="0"/>
          </a:p>
        </p:txBody>
      </p:sp>
      <p:sp>
        <p:nvSpPr>
          <p:cNvPr id="6" name="Slide Number Placeholder 5"/>
          <p:cNvSpPr>
            <a:spLocks noGrp="1"/>
          </p:cNvSpPr>
          <p:nvPr>
            <p:ph type="sldNum" sz="quarter" idx="12"/>
          </p:nvPr>
        </p:nvSpPr>
        <p:spPr/>
        <p:txBody>
          <a:bodyPr/>
          <a:lstStyle/>
          <a:p>
            <a:fld id="{5149636F-1FE0-4D84-A6B0-56A0013450C1}" type="slidenum">
              <a:rPr lang="en-US"/>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1435608" y="274638"/>
            <a:ext cx="7498080" cy="868362"/>
          </a:xfrm>
        </p:spPr>
        <p:txBody>
          <a:bodyPr>
            <a:noAutofit/>
          </a:bodyPr>
          <a:lstStyle/>
          <a:p>
            <a:r>
              <a:rPr lang="en-US" sz="3200" dirty="0">
                <a:effectLst>
                  <a:outerShdw blurRad="38100" dist="38100" dir="2700000" algn="tl">
                    <a:srgbClr val="000000">
                      <a:alpha val="43137"/>
                    </a:srgbClr>
                  </a:outerShdw>
                </a:effectLst>
              </a:rPr>
              <a:t>Purpose of Abstract</a:t>
            </a:r>
          </a:p>
        </p:txBody>
      </p:sp>
      <p:sp>
        <p:nvSpPr>
          <p:cNvPr id="67587" name="Rectangle 3"/>
          <p:cNvSpPr>
            <a:spLocks noGrp="1" noChangeArrowheads="1"/>
          </p:cNvSpPr>
          <p:nvPr>
            <p:ph idx="1"/>
          </p:nvPr>
        </p:nvSpPr>
        <p:spPr>
          <a:xfrm>
            <a:off x="1143000" y="1371600"/>
            <a:ext cx="7790688" cy="5181600"/>
          </a:xfrm>
        </p:spPr>
        <p:txBody>
          <a:bodyPr>
            <a:normAutofit lnSpcReduction="10000"/>
          </a:bodyPr>
          <a:lstStyle/>
          <a:p>
            <a:pPr algn="just">
              <a:lnSpc>
                <a:spcPct val="90000"/>
              </a:lnSpc>
              <a:spcBef>
                <a:spcPts val="3000"/>
              </a:spcBef>
            </a:pPr>
            <a:r>
              <a:rPr lang="en-US" sz="2800" dirty="0"/>
              <a:t>Get paper cited by others</a:t>
            </a:r>
          </a:p>
          <a:p>
            <a:pPr lvl="1" algn="just">
              <a:lnSpc>
                <a:spcPct val="90000"/>
              </a:lnSpc>
              <a:spcBef>
                <a:spcPts val="3000"/>
              </a:spcBef>
            </a:pPr>
            <a:r>
              <a:rPr lang="en-US" sz="2400" dirty="0"/>
              <a:t>Researchers are busy people, often they do not read entire papers, only the abstract</a:t>
            </a:r>
          </a:p>
          <a:p>
            <a:pPr lvl="1" algn="just">
              <a:lnSpc>
                <a:spcPct val="90000"/>
              </a:lnSpc>
              <a:spcBef>
                <a:spcPts val="3000"/>
              </a:spcBef>
            </a:pPr>
            <a:r>
              <a:rPr lang="en-US" sz="2400" dirty="0"/>
              <a:t>A good abstract will help a busy researcher to skim your paper, and possibly get you cited</a:t>
            </a:r>
          </a:p>
          <a:p>
            <a:pPr lvl="1" algn="just">
              <a:lnSpc>
                <a:spcPct val="90000"/>
              </a:lnSpc>
              <a:spcBef>
                <a:spcPts val="3000"/>
              </a:spcBef>
            </a:pPr>
            <a:r>
              <a:rPr lang="en-US" sz="2400" dirty="0"/>
              <a:t>Many search programs do a keyword in context search so that words in abstract help your paper to be found</a:t>
            </a:r>
          </a:p>
          <a:p>
            <a:pPr lvl="1" algn="just">
              <a:lnSpc>
                <a:spcPct val="90000"/>
              </a:lnSpc>
              <a:spcBef>
                <a:spcPts val="3000"/>
              </a:spcBef>
            </a:pPr>
            <a:r>
              <a:rPr lang="en-US" sz="2400" dirty="0"/>
              <a:t>More so for thesis as the PhD thesis are very lengthy and researchers will read it if they find it suitable for citing in their research</a:t>
            </a:r>
          </a:p>
        </p:txBody>
      </p:sp>
      <p:sp>
        <p:nvSpPr>
          <p:cNvPr id="6" name="Slide Number Placeholder 5"/>
          <p:cNvSpPr>
            <a:spLocks noGrp="1"/>
          </p:cNvSpPr>
          <p:nvPr>
            <p:ph type="sldNum" sz="quarter" idx="12"/>
          </p:nvPr>
        </p:nvSpPr>
        <p:spPr/>
        <p:txBody>
          <a:bodyPr/>
          <a:lstStyle/>
          <a:p>
            <a:fld id="{3E647235-57DE-4EF0-B927-82D7B77EEB5E}" type="slidenum">
              <a:rPr lang="en-US"/>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1219200" y="274638"/>
            <a:ext cx="7714488" cy="868362"/>
          </a:xfrm>
        </p:spPr>
        <p:txBody>
          <a:bodyPr>
            <a:normAutofit/>
          </a:bodyPr>
          <a:lstStyle/>
          <a:p>
            <a:r>
              <a:rPr lang="en-US" sz="3600" dirty="0"/>
              <a:t>Purpose of Abstract</a:t>
            </a:r>
          </a:p>
        </p:txBody>
      </p:sp>
      <p:sp>
        <p:nvSpPr>
          <p:cNvPr id="68611" name="Rectangle 3"/>
          <p:cNvSpPr>
            <a:spLocks noGrp="1" noChangeArrowheads="1"/>
          </p:cNvSpPr>
          <p:nvPr>
            <p:ph idx="1"/>
          </p:nvPr>
        </p:nvSpPr>
        <p:spPr>
          <a:xfrm>
            <a:off x="1143000" y="1600200"/>
            <a:ext cx="7790688" cy="4800600"/>
          </a:xfrm>
        </p:spPr>
        <p:txBody>
          <a:bodyPr/>
          <a:lstStyle/>
          <a:p>
            <a:pPr algn="just">
              <a:lnSpc>
                <a:spcPct val="90000"/>
              </a:lnSpc>
              <a:spcBef>
                <a:spcPts val="3000"/>
              </a:spcBef>
            </a:pPr>
            <a:r>
              <a:rPr lang="en-US" dirty="0"/>
              <a:t>Help readers build a good picture of what is in your paper</a:t>
            </a:r>
          </a:p>
          <a:p>
            <a:pPr lvl="1" algn="just">
              <a:lnSpc>
                <a:spcPct val="90000"/>
              </a:lnSpc>
              <a:spcBef>
                <a:spcPts val="3000"/>
              </a:spcBef>
            </a:pPr>
            <a:r>
              <a:rPr lang="en-US" dirty="0"/>
              <a:t>Useful for individuals reviewing papers they have read</a:t>
            </a:r>
          </a:p>
          <a:p>
            <a:pPr lvl="1" algn="just">
              <a:lnSpc>
                <a:spcPct val="90000"/>
              </a:lnSpc>
              <a:spcBef>
                <a:spcPts val="3000"/>
              </a:spcBef>
            </a:pPr>
            <a:r>
              <a:rPr lang="en-US" dirty="0"/>
              <a:t>Useful for individuals searching for a particular piece of evidence</a:t>
            </a:r>
          </a:p>
          <a:p>
            <a:pPr lvl="1" algn="just">
              <a:lnSpc>
                <a:spcPct val="90000"/>
              </a:lnSpc>
              <a:spcBef>
                <a:spcPts val="3000"/>
              </a:spcBef>
            </a:pPr>
            <a:r>
              <a:rPr lang="en-US" dirty="0"/>
              <a:t>Helps with the reading of a complex paper</a:t>
            </a:r>
          </a:p>
        </p:txBody>
      </p:sp>
      <p:sp>
        <p:nvSpPr>
          <p:cNvPr id="6" name="Slide Number Placeholder 5"/>
          <p:cNvSpPr>
            <a:spLocks noGrp="1"/>
          </p:cNvSpPr>
          <p:nvPr>
            <p:ph type="sldNum" sz="quarter" idx="12"/>
          </p:nvPr>
        </p:nvSpPr>
        <p:spPr/>
        <p:txBody>
          <a:bodyPr/>
          <a:lstStyle/>
          <a:p>
            <a:fld id="{57369105-844B-465C-9C1A-38FFBC5E1B8A}" type="slidenum">
              <a:rPr lang="en-US"/>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435608" y="274638"/>
            <a:ext cx="7498080" cy="715962"/>
          </a:xfrm>
        </p:spPr>
        <p:txBody>
          <a:bodyPr>
            <a:noAutofit/>
          </a:bodyPr>
          <a:lstStyle/>
          <a:p>
            <a:r>
              <a:rPr lang="en-US" sz="3200" dirty="0"/>
              <a:t>What Should be in an Abstract?</a:t>
            </a:r>
          </a:p>
        </p:txBody>
      </p:sp>
      <p:sp>
        <p:nvSpPr>
          <p:cNvPr id="69635" name="Rectangle 3"/>
          <p:cNvSpPr>
            <a:spLocks noGrp="1" noChangeArrowheads="1"/>
          </p:cNvSpPr>
          <p:nvPr>
            <p:ph idx="1"/>
          </p:nvPr>
        </p:nvSpPr>
        <p:spPr>
          <a:xfrm>
            <a:off x="1219200" y="1447800"/>
            <a:ext cx="7714488" cy="5029200"/>
          </a:xfrm>
        </p:spPr>
        <p:txBody>
          <a:bodyPr>
            <a:normAutofit/>
          </a:bodyPr>
          <a:lstStyle/>
          <a:p>
            <a:pPr algn="just">
              <a:spcBef>
                <a:spcPts val="2400"/>
              </a:spcBef>
            </a:pPr>
            <a:r>
              <a:rPr lang="en-US" dirty="0"/>
              <a:t>Abstract should briefly:</a:t>
            </a:r>
          </a:p>
          <a:p>
            <a:pPr lvl="1" algn="just">
              <a:spcBef>
                <a:spcPts val="2400"/>
              </a:spcBef>
            </a:pPr>
            <a:r>
              <a:rPr lang="en-US" dirty="0"/>
              <a:t>Establish the topic of the research</a:t>
            </a:r>
          </a:p>
          <a:p>
            <a:pPr lvl="1" algn="just">
              <a:spcBef>
                <a:spcPts val="2400"/>
              </a:spcBef>
            </a:pPr>
            <a:r>
              <a:rPr lang="en-US" dirty="0"/>
              <a:t>State the research problem or main objective of paper</a:t>
            </a:r>
          </a:p>
          <a:p>
            <a:pPr lvl="1" algn="just">
              <a:spcBef>
                <a:spcPts val="2400"/>
              </a:spcBef>
            </a:pPr>
            <a:r>
              <a:rPr lang="en-US" dirty="0"/>
              <a:t>Indicate the research methods used</a:t>
            </a:r>
          </a:p>
          <a:p>
            <a:pPr lvl="1" algn="just">
              <a:spcBef>
                <a:spcPts val="2400"/>
              </a:spcBef>
            </a:pPr>
            <a:r>
              <a:rPr lang="en-US" dirty="0"/>
              <a:t>Present the main research findings</a:t>
            </a:r>
          </a:p>
          <a:p>
            <a:pPr lvl="1" algn="just">
              <a:spcBef>
                <a:spcPts val="2400"/>
              </a:spcBef>
            </a:pPr>
            <a:r>
              <a:rPr lang="en-US" dirty="0"/>
              <a:t>Present the paper’s/research conclusions</a:t>
            </a:r>
          </a:p>
          <a:p>
            <a:pPr lvl="1"/>
            <a:endParaRPr lang="en-US" dirty="0"/>
          </a:p>
          <a:p>
            <a:pPr>
              <a:buFontTx/>
              <a:buNone/>
            </a:pPr>
            <a:endParaRPr lang="en-US" dirty="0"/>
          </a:p>
        </p:txBody>
      </p:sp>
      <p:sp>
        <p:nvSpPr>
          <p:cNvPr id="6" name="Slide Number Placeholder 5"/>
          <p:cNvSpPr>
            <a:spLocks noGrp="1"/>
          </p:cNvSpPr>
          <p:nvPr>
            <p:ph type="sldNum" sz="quarter" idx="12"/>
          </p:nvPr>
        </p:nvSpPr>
        <p:spPr/>
        <p:txBody>
          <a:bodyPr/>
          <a:lstStyle/>
          <a:p>
            <a:fld id="{E57A8E1E-5AC5-44D4-B5A4-330252D611D5}" type="slidenum">
              <a:rPr lang="en-US"/>
              <a:pPr/>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a:xfrm>
            <a:off x="1295400" y="152400"/>
            <a:ext cx="7638288" cy="639762"/>
          </a:xfrm>
        </p:spPr>
        <p:txBody>
          <a:bodyPr>
            <a:noAutofit/>
          </a:bodyPr>
          <a:lstStyle/>
          <a:p>
            <a:r>
              <a:rPr lang="en-US" sz="3600" dirty="0"/>
              <a:t>Abstract - Title</a:t>
            </a:r>
          </a:p>
        </p:txBody>
      </p:sp>
      <p:sp>
        <p:nvSpPr>
          <p:cNvPr id="158723" name="Rectangle 3"/>
          <p:cNvSpPr>
            <a:spLocks noGrp="1" noChangeArrowheads="1"/>
          </p:cNvSpPr>
          <p:nvPr>
            <p:ph idx="1"/>
          </p:nvPr>
        </p:nvSpPr>
        <p:spPr>
          <a:xfrm>
            <a:off x="838200" y="1143000"/>
            <a:ext cx="8019288" cy="5715000"/>
          </a:xfrm>
        </p:spPr>
        <p:txBody>
          <a:bodyPr>
            <a:noAutofit/>
          </a:bodyPr>
          <a:lstStyle/>
          <a:p>
            <a:pPr algn="just"/>
            <a:r>
              <a:rPr lang="en-US" sz="2000" dirty="0">
                <a:solidFill>
                  <a:schemeClr val="accent3"/>
                </a:solidFill>
              </a:rPr>
              <a:t>Event sponsorship was the main focus of this work and the process of event image transfer to brand image through sponsorship of sports events was evaluated. </a:t>
            </a:r>
            <a:r>
              <a:rPr lang="en-US" sz="2000" dirty="0"/>
              <a:t>Cricket World Cup 2003 was used to evaluate the transfer of event image to sponsoring brands.  The brand image of all the three brands (LG, Pepsi and Hero Honda) that were involved with the world cup 2003 as sponsors were evaluated pre and post championship and their congruence with the world cup image were also evaluated. The major findings of the study indicate that the post championship brand images of all the three sponsoring brands were altered and their congruence with the world cup image became significantly closer. The transfer of image to sponsoring brands is dependent directly related to the image congruence between the sponsoring brand and the even being sponsored.</a:t>
            </a:r>
          </a:p>
        </p:txBody>
      </p:sp>
      <p:sp>
        <p:nvSpPr>
          <p:cNvPr id="6" name="Slide Number Placeholder 5"/>
          <p:cNvSpPr>
            <a:spLocks noGrp="1"/>
          </p:cNvSpPr>
          <p:nvPr>
            <p:ph type="sldNum" sz="quarter" idx="12"/>
          </p:nvPr>
        </p:nvSpPr>
        <p:spPr/>
        <p:txBody>
          <a:bodyPr/>
          <a:lstStyle/>
          <a:p>
            <a:fld id="{68099F16-0812-4131-98A9-8DAFE50ED60D}" type="slidenum">
              <a:rPr lang="en-US"/>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a:xfrm>
            <a:off x="1435608" y="274638"/>
            <a:ext cx="7498080" cy="715962"/>
          </a:xfrm>
        </p:spPr>
        <p:txBody>
          <a:bodyPr>
            <a:normAutofit/>
          </a:bodyPr>
          <a:lstStyle/>
          <a:p>
            <a:r>
              <a:rPr lang="en-US" sz="3600" dirty="0"/>
              <a:t>Abstract - Objective of Paper</a:t>
            </a:r>
          </a:p>
        </p:txBody>
      </p:sp>
      <p:sp>
        <p:nvSpPr>
          <p:cNvPr id="159747" name="Rectangle 3"/>
          <p:cNvSpPr>
            <a:spLocks noGrp="1" noChangeArrowheads="1"/>
          </p:cNvSpPr>
          <p:nvPr>
            <p:ph idx="1"/>
          </p:nvPr>
        </p:nvSpPr>
        <p:spPr>
          <a:xfrm>
            <a:off x="914400" y="1219200"/>
            <a:ext cx="8019288" cy="5486400"/>
          </a:xfrm>
        </p:spPr>
        <p:txBody>
          <a:bodyPr>
            <a:noAutofit/>
          </a:bodyPr>
          <a:lstStyle/>
          <a:p>
            <a:pPr algn="just"/>
            <a:r>
              <a:rPr lang="en-US" sz="2000" dirty="0"/>
              <a:t>Event sponsorship was the main focus of this work and</a:t>
            </a:r>
            <a:r>
              <a:rPr lang="en-US" sz="2000" dirty="0">
                <a:solidFill>
                  <a:schemeClr val="accent3"/>
                </a:solidFill>
              </a:rPr>
              <a:t> the process of event image transfer to brand image through sponsorship of sports events </a:t>
            </a:r>
            <a:r>
              <a:rPr lang="en-US" sz="2000" dirty="0"/>
              <a:t>was evaluated</a:t>
            </a:r>
            <a:r>
              <a:rPr lang="en-US" sz="2000" dirty="0">
                <a:solidFill>
                  <a:schemeClr val="accent3"/>
                </a:solidFill>
              </a:rPr>
              <a:t>.</a:t>
            </a:r>
            <a:r>
              <a:rPr lang="en-US" sz="2000" dirty="0"/>
              <a:t> Cricket World Cup 2003 was used to evaluate the transfer of event image to sponsoring brands.  The brand image of all the three brands (LG, Pepsi and Hero Honda) that were involved with the world cup 2003 as sponsors were evaluated pre and post championship and their congruence with the world cup image were also evaluated. The major findings of the study indicate that the post championship brand images of all the three sponsoring brands were altered and their congruence with the world cup image became significantly closer. The transfer of image to sponsoring brands is dependent directly related to the image congruence between the sponsoring brand and the even being sponsored.</a:t>
            </a:r>
          </a:p>
        </p:txBody>
      </p:sp>
      <p:sp>
        <p:nvSpPr>
          <p:cNvPr id="6" name="Slide Number Placeholder 5"/>
          <p:cNvSpPr>
            <a:spLocks noGrp="1"/>
          </p:cNvSpPr>
          <p:nvPr>
            <p:ph type="sldNum" sz="quarter" idx="12"/>
          </p:nvPr>
        </p:nvSpPr>
        <p:spPr/>
        <p:txBody>
          <a:bodyPr/>
          <a:lstStyle/>
          <a:p>
            <a:fld id="{729B5A18-205C-401F-952B-D7E6912E497C}" type="slidenum">
              <a:rPr lang="en-US"/>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1435608" y="274638"/>
            <a:ext cx="7498080" cy="792162"/>
          </a:xfrm>
        </p:spPr>
        <p:txBody>
          <a:bodyPr>
            <a:normAutofit/>
          </a:bodyPr>
          <a:lstStyle/>
          <a:p>
            <a:r>
              <a:rPr lang="en-US" sz="3600" dirty="0"/>
              <a:t>Abstract - Methods Used</a:t>
            </a:r>
          </a:p>
        </p:txBody>
      </p:sp>
      <p:sp>
        <p:nvSpPr>
          <p:cNvPr id="160771" name="Rectangle 3"/>
          <p:cNvSpPr>
            <a:spLocks noGrp="1" noChangeArrowheads="1"/>
          </p:cNvSpPr>
          <p:nvPr>
            <p:ph idx="1"/>
          </p:nvPr>
        </p:nvSpPr>
        <p:spPr>
          <a:xfrm>
            <a:off x="1066800" y="1447800"/>
            <a:ext cx="7866888" cy="4953000"/>
          </a:xfrm>
        </p:spPr>
        <p:txBody>
          <a:bodyPr>
            <a:noAutofit/>
          </a:bodyPr>
          <a:lstStyle/>
          <a:p>
            <a:pPr algn="just">
              <a:lnSpc>
                <a:spcPct val="80000"/>
              </a:lnSpc>
            </a:pPr>
            <a:r>
              <a:rPr lang="en-US" sz="2000" dirty="0"/>
              <a:t>Event sponsorship was the main focus of this work and the process of event image transfer to brand image through sponsorship of sports events was evaluated. </a:t>
            </a:r>
            <a:r>
              <a:rPr lang="en-US" sz="2000" dirty="0">
                <a:solidFill>
                  <a:schemeClr val="accent3"/>
                </a:solidFill>
              </a:rPr>
              <a:t>Cricket World Cup 2003 was used to evaluate the transfer of event image to sponsoring brands.  The brand image of all the three brands (LG, Pepsi and Hero Honda) that were involved with the cricket world cup 2003 as sponsors were evaluated pre and post championship and their congruence with the world cup image were also evaluated. </a:t>
            </a:r>
            <a:r>
              <a:rPr lang="en-US" sz="2000" dirty="0"/>
              <a:t>The major findings of the study indicate that the post championship brand images of all the three sponsoring brands were altered and their congruence with the world cup image became significantly closer. The transfer of image to sponsoring brands is dependent directly related to the image congruence between the sponsoring brand and the even being sponsored.</a:t>
            </a:r>
          </a:p>
        </p:txBody>
      </p:sp>
      <p:sp>
        <p:nvSpPr>
          <p:cNvPr id="6" name="Slide Number Placeholder 5"/>
          <p:cNvSpPr>
            <a:spLocks noGrp="1"/>
          </p:cNvSpPr>
          <p:nvPr>
            <p:ph type="sldNum" sz="quarter" idx="12"/>
          </p:nvPr>
        </p:nvSpPr>
        <p:spPr/>
        <p:txBody>
          <a:bodyPr/>
          <a:lstStyle/>
          <a:p>
            <a:fld id="{27AE3E1C-EAC4-401C-8A51-06F4FA35816C}" type="slidenum">
              <a:rPr lang="en-US"/>
              <a:pPr/>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Introduction</a:t>
            </a:r>
          </a:p>
        </p:txBody>
      </p:sp>
      <p:sp>
        <p:nvSpPr>
          <p:cNvPr id="3" name="Content Placeholder 2"/>
          <p:cNvSpPr>
            <a:spLocks noGrp="1"/>
          </p:cNvSpPr>
          <p:nvPr>
            <p:ph idx="1"/>
          </p:nvPr>
        </p:nvSpPr>
        <p:spPr/>
        <p:txBody>
          <a:bodyPr/>
          <a:lstStyle/>
          <a:p>
            <a:pPr algn="just">
              <a:buNone/>
            </a:pPr>
            <a:r>
              <a:rPr lang="en-US" dirty="0"/>
              <a:t>What image comes in your mind when you hear “Research Paper”?</a:t>
            </a:r>
          </a:p>
          <a:p>
            <a:pPr algn="just"/>
            <a:r>
              <a:rPr lang="en-US" dirty="0"/>
              <a:t>working with stacks of articles and books, hunting the "treasure" of others' thoughts?</a:t>
            </a:r>
          </a:p>
          <a:p>
            <a:pPr algn="just"/>
            <a:r>
              <a:rPr lang="en-US" dirty="0"/>
              <a:t>sources of information--articles, books, people, artworks.</a:t>
            </a:r>
          </a:p>
          <a:p>
            <a:pPr algn="just">
              <a:buNone/>
            </a:pPr>
            <a:r>
              <a:rPr lang="en-US" dirty="0"/>
              <a:t>Yet a research paper is more than that what we think.</a:t>
            </a:r>
          </a:p>
        </p:txBody>
      </p:sp>
      <p:sp>
        <p:nvSpPr>
          <p:cNvPr id="4" name="Slide Number Placeholder 3"/>
          <p:cNvSpPr>
            <a:spLocks noGrp="1"/>
          </p:cNvSpPr>
          <p:nvPr>
            <p:ph type="sldNum" sz="quarter" idx="12"/>
          </p:nvPr>
        </p:nvSpPr>
        <p:spPr/>
        <p:txBody>
          <a:bodyPr/>
          <a:lstStyle/>
          <a:p>
            <a:fld id="{D28E220A-84C2-4846-AC7B-7B18B947B1FD}" type="slidenum">
              <a:rPr lang="en-US" smtClean="0"/>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title"/>
          </p:nvPr>
        </p:nvSpPr>
        <p:spPr>
          <a:xfrm>
            <a:off x="1295400" y="304800"/>
            <a:ext cx="7848600" cy="715962"/>
          </a:xfrm>
        </p:spPr>
        <p:txBody>
          <a:bodyPr>
            <a:normAutofit/>
          </a:bodyPr>
          <a:lstStyle/>
          <a:p>
            <a:r>
              <a:rPr lang="en-US" sz="3600" dirty="0"/>
              <a:t>Abstract - Main Research Findings</a:t>
            </a:r>
          </a:p>
        </p:txBody>
      </p:sp>
      <p:sp>
        <p:nvSpPr>
          <p:cNvPr id="161795" name="Rectangle 3"/>
          <p:cNvSpPr>
            <a:spLocks noGrp="1" noChangeArrowheads="1"/>
          </p:cNvSpPr>
          <p:nvPr>
            <p:ph idx="1"/>
          </p:nvPr>
        </p:nvSpPr>
        <p:spPr>
          <a:xfrm>
            <a:off x="457200" y="1447800"/>
            <a:ext cx="8400288" cy="5257800"/>
          </a:xfrm>
        </p:spPr>
        <p:txBody>
          <a:bodyPr>
            <a:noAutofit/>
          </a:bodyPr>
          <a:lstStyle/>
          <a:p>
            <a:pPr algn="just">
              <a:lnSpc>
                <a:spcPct val="80000"/>
              </a:lnSpc>
            </a:pPr>
            <a:r>
              <a:rPr lang="en-US" sz="2000" dirty="0"/>
              <a:t>Event sponsorship was the main focus of this work and the process of event image transfer to brand image through sponsorship of sports events was evaluated. Cricket World Cup 2003 was used to evaluate the transfer of event image to sponsoring brands.  The brand image of all the three brands (LG, Pepsi and Hero Honda) that were involved with the world cup 2003 as sponsors were evaluated pre and post championship and their congruence with the world cup image were also evaluated. </a:t>
            </a:r>
            <a:r>
              <a:rPr lang="en-US" sz="2000" dirty="0">
                <a:solidFill>
                  <a:schemeClr val="accent3"/>
                </a:solidFill>
              </a:rPr>
              <a:t>The major findings of the study indicate that the post championship brand images of all the three sponsoring brands were altered and their congruence with the world cup image became significantly closer. </a:t>
            </a:r>
            <a:r>
              <a:rPr lang="en-US" sz="2000" dirty="0"/>
              <a:t>The transfer of image to sponsoring brands is dependent directly related to the image congruence between the sponsoring brand and the even being sponsored.</a:t>
            </a:r>
          </a:p>
        </p:txBody>
      </p:sp>
      <p:sp>
        <p:nvSpPr>
          <p:cNvPr id="6" name="Slide Number Placeholder 5"/>
          <p:cNvSpPr>
            <a:spLocks noGrp="1"/>
          </p:cNvSpPr>
          <p:nvPr>
            <p:ph type="sldNum" sz="quarter" idx="12"/>
          </p:nvPr>
        </p:nvSpPr>
        <p:spPr/>
        <p:txBody>
          <a:bodyPr/>
          <a:lstStyle/>
          <a:p>
            <a:fld id="{E9F9514F-65E5-4A34-BABB-8B080F3A45B2}" type="slidenum">
              <a:rPr lang="en-US"/>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a:xfrm>
            <a:off x="1435608" y="274638"/>
            <a:ext cx="7498080" cy="715962"/>
          </a:xfrm>
        </p:spPr>
        <p:txBody>
          <a:bodyPr>
            <a:normAutofit/>
          </a:bodyPr>
          <a:lstStyle/>
          <a:p>
            <a:r>
              <a:rPr lang="en-US" dirty="0"/>
              <a:t>Abstract - Conclusions</a:t>
            </a:r>
          </a:p>
        </p:txBody>
      </p:sp>
      <p:sp>
        <p:nvSpPr>
          <p:cNvPr id="162819" name="Rectangle 3"/>
          <p:cNvSpPr>
            <a:spLocks noGrp="1" noChangeArrowheads="1"/>
          </p:cNvSpPr>
          <p:nvPr>
            <p:ph idx="1"/>
          </p:nvPr>
        </p:nvSpPr>
        <p:spPr>
          <a:xfrm>
            <a:off x="304800" y="1219200"/>
            <a:ext cx="8628888" cy="5486400"/>
          </a:xfrm>
        </p:spPr>
        <p:txBody>
          <a:bodyPr>
            <a:noAutofit/>
          </a:bodyPr>
          <a:lstStyle/>
          <a:p>
            <a:pPr algn="just"/>
            <a:r>
              <a:rPr lang="en-US" sz="2000" dirty="0"/>
              <a:t>Event sponsorship was the main focus of this work and the process of event image transfer to brand image through sponsorship of sports events was evaluated. Cricket World Cup 2003 was used to evaluate the transfer of event image to sponsoring brands.  The brand image of all the three brands (LG, Pepsi and Hero Honda) that were involved with the world cup 2003 as sponsors were evaluated pre and post championship and their congruence with the world cup image were also evaluated. The major findings of the study indicate that the post championship brand images of all the three sponsoring brands were altered and their congruence with the world cup image became significantly closer. </a:t>
            </a:r>
            <a:r>
              <a:rPr lang="en-US" sz="2000" dirty="0">
                <a:solidFill>
                  <a:schemeClr val="accent3"/>
                </a:solidFill>
              </a:rPr>
              <a:t>The transfer of image to sponsoring brands is dependent directly on the image congruence between the sponsoring brand and the event being sponsored.</a:t>
            </a:r>
          </a:p>
        </p:txBody>
      </p:sp>
      <p:sp>
        <p:nvSpPr>
          <p:cNvPr id="6" name="Slide Number Placeholder 5"/>
          <p:cNvSpPr>
            <a:spLocks noGrp="1"/>
          </p:cNvSpPr>
          <p:nvPr>
            <p:ph type="sldNum" sz="quarter" idx="12"/>
          </p:nvPr>
        </p:nvSpPr>
        <p:spPr/>
        <p:txBody>
          <a:bodyPr/>
          <a:lstStyle/>
          <a:p>
            <a:fld id="{B7DD450E-FB9B-48BA-A5E2-642E0E927BFD}" type="slidenum">
              <a:rPr lang="en-US"/>
              <a:pPr/>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a:xfrm>
            <a:off x="1435608" y="274638"/>
            <a:ext cx="7498080" cy="944562"/>
          </a:xfrm>
        </p:spPr>
        <p:txBody>
          <a:bodyPr>
            <a:normAutofit fontScale="90000"/>
          </a:bodyPr>
          <a:lstStyle/>
          <a:p>
            <a:r>
              <a:rPr lang="en-US" dirty="0"/>
              <a:t>Common Problems with Abstracts</a:t>
            </a:r>
          </a:p>
        </p:txBody>
      </p:sp>
      <p:sp>
        <p:nvSpPr>
          <p:cNvPr id="164867" name="Rectangle 3"/>
          <p:cNvSpPr>
            <a:spLocks noGrp="1" noChangeArrowheads="1"/>
          </p:cNvSpPr>
          <p:nvPr>
            <p:ph idx="1"/>
          </p:nvPr>
        </p:nvSpPr>
        <p:spPr>
          <a:xfrm>
            <a:off x="1219200" y="1752600"/>
            <a:ext cx="7714488" cy="4724400"/>
          </a:xfrm>
        </p:spPr>
        <p:txBody>
          <a:bodyPr>
            <a:normAutofit/>
          </a:bodyPr>
          <a:lstStyle/>
          <a:p>
            <a:pPr algn="just">
              <a:lnSpc>
                <a:spcPct val="90000"/>
              </a:lnSpc>
              <a:spcBef>
                <a:spcPts val="3000"/>
              </a:spcBef>
            </a:pPr>
            <a:r>
              <a:rPr lang="en-US" sz="2400" dirty="0"/>
              <a:t>Too long</a:t>
            </a:r>
          </a:p>
          <a:p>
            <a:pPr algn="just">
              <a:lnSpc>
                <a:spcPct val="90000"/>
              </a:lnSpc>
              <a:spcBef>
                <a:spcPts val="3000"/>
              </a:spcBef>
            </a:pPr>
            <a:r>
              <a:rPr lang="en-US" sz="2400" dirty="0"/>
              <a:t>Too much detail</a:t>
            </a:r>
          </a:p>
          <a:p>
            <a:pPr algn="just">
              <a:lnSpc>
                <a:spcPct val="90000"/>
              </a:lnSpc>
              <a:spcBef>
                <a:spcPts val="3000"/>
              </a:spcBef>
            </a:pPr>
            <a:r>
              <a:rPr lang="en-US" sz="2400" dirty="0"/>
              <a:t>Too short</a:t>
            </a:r>
          </a:p>
          <a:p>
            <a:pPr algn="just">
              <a:lnSpc>
                <a:spcPct val="90000"/>
              </a:lnSpc>
              <a:spcBef>
                <a:spcPts val="3000"/>
              </a:spcBef>
            </a:pPr>
            <a:r>
              <a:rPr lang="en-US" sz="2400" dirty="0"/>
              <a:t>Failure to include important information</a:t>
            </a:r>
          </a:p>
          <a:p>
            <a:pPr lvl="1" algn="just">
              <a:lnSpc>
                <a:spcPct val="90000"/>
              </a:lnSpc>
              <a:spcBef>
                <a:spcPts val="3000"/>
              </a:spcBef>
            </a:pPr>
            <a:r>
              <a:rPr lang="en-US" sz="2000" dirty="0"/>
              <a:t>Objective of research</a:t>
            </a:r>
          </a:p>
          <a:p>
            <a:pPr lvl="1" algn="just">
              <a:lnSpc>
                <a:spcPct val="90000"/>
              </a:lnSpc>
              <a:spcBef>
                <a:spcPts val="3000"/>
              </a:spcBef>
            </a:pPr>
            <a:r>
              <a:rPr lang="en-US" sz="2000" dirty="0"/>
              <a:t>Methodology</a:t>
            </a:r>
          </a:p>
          <a:p>
            <a:pPr lvl="1" algn="just">
              <a:lnSpc>
                <a:spcPct val="90000"/>
              </a:lnSpc>
              <a:spcBef>
                <a:spcPts val="3000"/>
              </a:spcBef>
            </a:pPr>
            <a:r>
              <a:rPr lang="en-US" sz="2000" dirty="0"/>
              <a:t>Major Findings</a:t>
            </a:r>
          </a:p>
        </p:txBody>
      </p:sp>
      <p:sp>
        <p:nvSpPr>
          <p:cNvPr id="6" name="Slide Number Placeholder 5"/>
          <p:cNvSpPr>
            <a:spLocks noGrp="1"/>
          </p:cNvSpPr>
          <p:nvPr>
            <p:ph type="sldNum" sz="quarter" idx="12"/>
          </p:nvPr>
        </p:nvSpPr>
        <p:spPr/>
        <p:txBody>
          <a:bodyPr/>
          <a:lstStyle/>
          <a:p>
            <a:fld id="{1A9103BE-C613-45D7-A42D-F8CAD8022770}" type="slidenum">
              <a:rPr lang="en-US"/>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p:txBody>
          <a:bodyPr>
            <a:normAutofit/>
          </a:bodyPr>
          <a:lstStyle/>
          <a:p>
            <a:r>
              <a:rPr lang="en-US" sz="3600" dirty="0"/>
              <a:t>Overall Paper Organization</a:t>
            </a:r>
          </a:p>
        </p:txBody>
      </p:sp>
      <p:sp>
        <p:nvSpPr>
          <p:cNvPr id="179203" name="Rectangle 3"/>
          <p:cNvSpPr>
            <a:spLocks noGrp="1" noChangeArrowheads="1"/>
          </p:cNvSpPr>
          <p:nvPr>
            <p:ph idx="1"/>
          </p:nvPr>
        </p:nvSpPr>
        <p:spPr>
          <a:xfrm>
            <a:off x="1371600" y="1447800"/>
            <a:ext cx="7562088" cy="5105400"/>
          </a:xfrm>
        </p:spPr>
        <p:txBody>
          <a:bodyPr>
            <a:normAutofit fontScale="85000" lnSpcReduction="20000"/>
          </a:bodyPr>
          <a:lstStyle/>
          <a:p>
            <a:pPr>
              <a:lnSpc>
                <a:spcPct val="90000"/>
              </a:lnSpc>
              <a:spcBef>
                <a:spcPts val="2400"/>
              </a:spcBef>
            </a:pPr>
            <a:r>
              <a:rPr lang="en-US" sz="2400" dirty="0"/>
              <a:t>Title - </a:t>
            </a:r>
            <a:r>
              <a:rPr lang="en-US" sz="2400" b="1" dirty="0">
                <a:solidFill>
                  <a:schemeClr val="tx2"/>
                </a:solidFill>
                <a:sym typeface="Symbol" pitchFamily="18" charset="2"/>
              </a:rPr>
              <a:t></a:t>
            </a:r>
          </a:p>
          <a:p>
            <a:pPr>
              <a:lnSpc>
                <a:spcPct val="90000"/>
              </a:lnSpc>
              <a:spcBef>
                <a:spcPts val="2400"/>
              </a:spcBef>
            </a:pPr>
            <a:r>
              <a:rPr lang="en-US" sz="2400" dirty="0"/>
              <a:t>Abstract - </a:t>
            </a:r>
            <a:r>
              <a:rPr lang="en-US" sz="2400" b="1" dirty="0">
                <a:solidFill>
                  <a:schemeClr val="tx2"/>
                </a:solidFill>
                <a:sym typeface="Symbol" pitchFamily="18" charset="2"/>
              </a:rPr>
              <a:t></a:t>
            </a:r>
            <a:r>
              <a:rPr lang="en-US" sz="2400" dirty="0"/>
              <a:t> </a:t>
            </a:r>
          </a:p>
          <a:p>
            <a:pPr>
              <a:lnSpc>
                <a:spcPct val="90000"/>
              </a:lnSpc>
              <a:spcBef>
                <a:spcPts val="2400"/>
              </a:spcBef>
            </a:pPr>
            <a:r>
              <a:rPr lang="en-US" sz="2400" b="1" dirty="0">
                <a:solidFill>
                  <a:schemeClr val="tx2"/>
                </a:solidFill>
              </a:rPr>
              <a:t>Introduction</a:t>
            </a:r>
          </a:p>
          <a:p>
            <a:pPr>
              <a:lnSpc>
                <a:spcPct val="90000"/>
              </a:lnSpc>
              <a:spcBef>
                <a:spcPts val="2400"/>
              </a:spcBef>
            </a:pPr>
            <a:r>
              <a:rPr lang="en-US" sz="2400" dirty="0"/>
              <a:t>Literature Review</a:t>
            </a:r>
          </a:p>
          <a:p>
            <a:pPr>
              <a:lnSpc>
                <a:spcPct val="90000"/>
              </a:lnSpc>
              <a:spcBef>
                <a:spcPts val="2400"/>
              </a:spcBef>
            </a:pPr>
            <a:r>
              <a:rPr lang="en-US" sz="2400" dirty="0"/>
              <a:t>Methodology</a:t>
            </a:r>
          </a:p>
          <a:p>
            <a:pPr>
              <a:lnSpc>
                <a:spcPct val="90000"/>
              </a:lnSpc>
              <a:spcBef>
                <a:spcPts val="2400"/>
              </a:spcBef>
            </a:pPr>
            <a:r>
              <a:rPr lang="en-US" sz="2400" dirty="0"/>
              <a:t>Results</a:t>
            </a:r>
          </a:p>
          <a:p>
            <a:pPr>
              <a:lnSpc>
                <a:spcPct val="90000"/>
              </a:lnSpc>
              <a:spcBef>
                <a:spcPts val="2400"/>
              </a:spcBef>
            </a:pPr>
            <a:r>
              <a:rPr lang="en-US" sz="2400" dirty="0"/>
              <a:t>Discussion</a:t>
            </a:r>
          </a:p>
          <a:p>
            <a:pPr>
              <a:lnSpc>
                <a:spcPct val="90000"/>
              </a:lnSpc>
              <a:spcBef>
                <a:spcPts val="2400"/>
              </a:spcBef>
            </a:pPr>
            <a:r>
              <a:rPr lang="en-US" sz="2400" dirty="0"/>
              <a:t>Limitations</a:t>
            </a:r>
          </a:p>
          <a:p>
            <a:pPr>
              <a:lnSpc>
                <a:spcPct val="90000"/>
              </a:lnSpc>
              <a:spcBef>
                <a:spcPts val="2400"/>
              </a:spcBef>
            </a:pPr>
            <a:r>
              <a:rPr lang="en-US" sz="2400" dirty="0"/>
              <a:t>Conclusion</a:t>
            </a:r>
          </a:p>
          <a:p>
            <a:pPr>
              <a:lnSpc>
                <a:spcPct val="90000"/>
              </a:lnSpc>
              <a:spcBef>
                <a:spcPts val="2400"/>
              </a:spcBef>
            </a:pPr>
            <a:r>
              <a:rPr lang="en-US" sz="2400" dirty="0"/>
              <a:t>References</a:t>
            </a:r>
          </a:p>
        </p:txBody>
      </p:sp>
      <p:sp>
        <p:nvSpPr>
          <p:cNvPr id="6" name="Slide Number Placeholder 5"/>
          <p:cNvSpPr>
            <a:spLocks noGrp="1"/>
          </p:cNvSpPr>
          <p:nvPr>
            <p:ph type="sldNum" sz="quarter" idx="12"/>
          </p:nvPr>
        </p:nvSpPr>
        <p:spPr/>
        <p:txBody>
          <a:bodyPr/>
          <a:lstStyle/>
          <a:p>
            <a:fld id="{1209265E-2BAA-493C-83D8-9E70DCBB69DA}" type="slidenum">
              <a:rPr lang="en-US"/>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Rectangle 2"/>
          <p:cNvSpPr>
            <a:spLocks noGrp="1" noChangeArrowheads="1"/>
          </p:cNvSpPr>
          <p:nvPr>
            <p:ph type="title"/>
          </p:nvPr>
        </p:nvSpPr>
        <p:spPr/>
        <p:txBody>
          <a:bodyPr>
            <a:normAutofit/>
          </a:bodyPr>
          <a:lstStyle/>
          <a:p>
            <a:r>
              <a:rPr lang="en-US" sz="3600" dirty="0"/>
              <a:t>The Introduction</a:t>
            </a:r>
          </a:p>
        </p:txBody>
      </p:sp>
      <p:sp>
        <p:nvSpPr>
          <p:cNvPr id="395267" name="Rectangle 3"/>
          <p:cNvSpPr>
            <a:spLocks noGrp="1" noChangeArrowheads="1"/>
          </p:cNvSpPr>
          <p:nvPr>
            <p:ph idx="1"/>
          </p:nvPr>
        </p:nvSpPr>
        <p:spPr>
          <a:xfrm>
            <a:off x="1295400" y="2057400"/>
            <a:ext cx="7638288" cy="4495800"/>
          </a:xfrm>
        </p:spPr>
        <p:txBody>
          <a:bodyPr>
            <a:normAutofit/>
          </a:bodyPr>
          <a:lstStyle/>
          <a:p>
            <a:pPr algn="just">
              <a:lnSpc>
                <a:spcPct val="80000"/>
              </a:lnSpc>
              <a:spcBef>
                <a:spcPts val="3000"/>
              </a:spcBef>
            </a:pPr>
            <a:r>
              <a:rPr lang="en-US" sz="2400" dirty="0"/>
              <a:t>Purpose of the introduction</a:t>
            </a:r>
          </a:p>
          <a:p>
            <a:pPr algn="just">
              <a:lnSpc>
                <a:spcPct val="80000"/>
              </a:lnSpc>
              <a:spcBef>
                <a:spcPts val="3000"/>
              </a:spcBef>
            </a:pPr>
            <a:r>
              <a:rPr lang="en-US" sz="2400" dirty="0"/>
              <a:t>Common problems</a:t>
            </a:r>
          </a:p>
          <a:p>
            <a:pPr algn="just">
              <a:lnSpc>
                <a:spcPct val="80000"/>
              </a:lnSpc>
              <a:spcBef>
                <a:spcPts val="3000"/>
              </a:spcBef>
            </a:pPr>
            <a:r>
              <a:rPr lang="en-US" sz="2400" dirty="0"/>
              <a:t>How to organize introductions</a:t>
            </a:r>
          </a:p>
          <a:p>
            <a:pPr algn="just">
              <a:lnSpc>
                <a:spcPct val="80000"/>
              </a:lnSpc>
              <a:spcBef>
                <a:spcPts val="3000"/>
              </a:spcBef>
            </a:pPr>
            <a:r>
              <a:rPr lang="en-US" sz="2400" dirty="0"/>
              <a:t>Problem: Identifying key elements of an introduction</a:t>
            </a:r>
          </a:p>
          <a:p>
            <a:pPr>
              <a:lnSpc>
                <a:spcPct val="80000"/>
              </a:lnSpc>
              <a:buNone/>
            </a:pPr>
            <a:endParaRPr lang="en-US" sz="2800" dirty="0"/>
          </a:p>
        </p:txBody>
      </p:sp>
      <p:sp>
        <p:nvSpPr>
          <p:cNvPr id="6" name="Slide Number Placeholder 5"/>
          <p:cNvSpPr>
            <a:spLocks noGrp="1"/>
          </p:cNvSpPr>
          <p:nvPr>
            <p:ph type="sldNum" sz="quarter" idx="12"/>
          </p:nvPr>
        </p:nvSpPr>
        <p:spPr/>
        <p:txBody>
          <a:bodyPr/>
          <a:lstStyle/>
          <a:p>
            <a:fld id="{88B47142-8B55-4075-A2B6-E7D91220D604}" type="slidenum">
              <a:rPr lang="en-US"/>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42" name="Rectangle 2"/>
          <p:cNvSpPr>
            <a:spLocks noGrp="1" noChangeArrowheads="1"/>
          </p:cNvSpPr>
          <p:nvPr>
            <p:ph type="title"/>
          </p:nvPr>
        </p:nvSpPr>
        <p:spPr/>
        <p:txBody>
          <a:bodyPr>
            <a:normAutofit/>
          </a:bodyPr>
          <a:lstStyle/>
          <a:p>
            <a:r>
              <a:rPr lang="en-US" sz="3600" dirty="0"/>
              <a:t>Purpose of the Introduction</a:t>
            </a:r>
          </a:p>
        </p:txBody>
      </p:sp>
      <p:sp>
        <p:nvSpPr>
          <p:cNvPr id="419843" name="Rectangle 3"/>
          <p:cNvSpPr>
            <a:spLocks noGrp="1" noChangeArrowheads="1"/>
          </p:cNvSpPr>
          <p:nvPr>
            <p:ph idx="1"/>
          </p:nvPr>
        </p:nvSpPr>
        <p:spPr>
          <a:xfrm>
            <a:off x="1219200" y="1905000"/>
            <a:ext cx="7714488" cy="4343400"/>
          </a:xfrm>
        </p:spPr>
        <p:txBody>
          <a:bodyPr>
            <a:normAutofit/>
          </a:bodyPr>
          <a:lstStyle/>
          <a:p>
            <a:pPr algn="just">
              <a:lnSpc>
                <a:spcPct val="90000"/>
              </a:lnSpc>
              <a:spcBef>
                <a:spcPts val="3000"/>
              </a:spcBef>
            </a:pPr>
            <a:r>
              <a:rPr lang="en-US" sz="2400" dirty="0"/>
              <a:t>To document why the research being presented is important</a:t>
            </a:r>
          </a:p>
          <a:p>
            <a:pPr algn="just">
              <a:lnSpc>
                <a:spcPct val="90000"/>
              </a:lnSpc>
              <a:spcBef>
                <a:spcPts val="3000"/>
              </a:spcBef>
            </a:pPr>
            <a:r>
              <a:rPr lang="en-US" sz="2400" dirty="0"/>
              <a:t>To locate the research in its research field</a:t>
            </a:r>
          </a:p>
          <a:p>
            <a:pPr algn="just">
              <a:lnSpc>
                <a:spcPct val="90000"/>
              </a:lnSpc>
              <a:spcBef>
                <a:spcPts val="3000"/>
              </a:spcBef>
            </a:pPr>
            <a:r>
              <a:rPr lang="en-US" sz="2400" dirty="0"/>
              <a:t>To state the research problem the paper will solve</a:t>
            </a:r>
          </a:p>
          <a:p>
            <a:pPr algn="just">
              <a:lnSpc>
                <a:spcPct val="90000"/>
              </a:lnSpc>
              <a:spcBef>
                <a:spcPts val="3000"/>
              </a:spcBef>
            </a:pPr>
            <a:r>
              <a:rPr lang="en-US" sz="2400" dirty="0"/>
              <a:t>To state hypothesis/</a:t>
            </a:r>
            <a:r>
              <a:rPr lang="en-US" sz="2400" dirty="0" err="1"/>
              <a:t>es</a:t>
            </a:r>
            <a:endParaRPr lang="en-US" sz="2400" dirty="0"/>
          </a:p>
          <a:p>
            <a:pPr algn="just">
              <a:lnSpc>
                <a:spcPct val="90000"/>
              </a:lnSpc>
              <a:spcBef>
                <a:spcPts val="3000"/>
              </a:spcBef>
            </a:pPr>
            <a:r>
              <a:rPr lang="en-US" sz="2400" dirty="0"/>
              <a:t>To present the steps that will be taken to solve the problem</a:t>
            </a:r>
          </a:p>
        </p:txBody>
      </p:sp>
      <p:sp>
        <p:nvSpPr>
          <p:cNvPr id="6" name="Slide Number Placeholder 5"/>
          <p:cNvSpPr>
            <a:spLocks noGrp="1"/>
          </p:cNvSpPr>
          <p:nvPr>
            <p:ph type="sldNum" sz="quarter" idx="12"/>
          </p:nvPr>
        </p:nvSpPr>
        <p:spPr/>
        <p:txBody>
          <a:bodyPr/>
          <a:lstStyle/>
          <a:p>
            <a:fld id="{31324616-B65E-4CAF-9821-68C15B95275C}" type="slidenum">
              <a:rPr lang="en-US"/>
              <a:pPr/>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p:cNvSpPr>
            <a:spLocks noGrp="1" noChangeArrowheads="1"/>
          </p:cNvSpPr>
          <p:nvPr>
            <p:ph type="title"/>
          </p:nvPr>
        </p:nvSpPr>
        <p:spPr/>
        <p:txBody>
          <a:bodyPr>
            <a:normAutofit/>
          </a:bodyPr>
          <a:lstStyle/>
          <a:p>
            <a:r>
              <a:rPr lang="en-US" sz="3600" dirty="0"/>
              <a:t>Why are Introductions Important</a:t>
            </a:r>
          </a:p>
        </p:txBody>
      </p:sp>
      <p:sp>
        <p:nvSpPr>
          <p:cNvPr id="427011" name="Rectangle 3"/>
          <p:cNvSpPr>
            <a:spLocks noGrp="1" noChangeArrowheads="1"/>
          </p:cNvSpPr>
          <p:nvPr>
            <p:ph idx="1"/>
          </p:nvPr>
        </p:nvSpPr>
        <p:spPr>
          <a:xfrm>
            <a:off x="1219200" y="1752600"/>
            <a:ext cx="7714488" cy="4495800"/>
          </a:xfrm>
        </p:spPr>
        <p:txBody>
          <a:bodyPr>
            <a:normAutofit/>
          </a:bodyPr>
          <a:lstStyle/>
          <a:p>
            <a:pPr algn="just">
              <a:lnSpc>
                <a:spcPct val="90000"/>
              </a:lnSpc>
              <a:spcBef>
                <a:spcPts val="2400"/>
              </a:spcBef>
            </a:pPr>
            <a:r>
              <a:rPr lang="en-US" sz="2800" dirty="0"/>
              <a:t>Introductions create a cognitive structure for the reader which helps this person understand the research being presented</a:t>
            </a:r>
          </a:p>
          <a:p>
            <a:pPr lvl="1" algn="just">
              <a:lnSpc>
                <a:spcPct val="90000"/>
              </a:lnSpc>
              <a:spcBef>
                <a:spcPts val="2400"/>
              </a:spcBef>
            </a:pPr>
            <a:r>
              <a:rPr lang="en-US" sz="2400" dirty="0"/>
              <a:t>The cognitive structure is then used to store each new item of information presented in the paper</a:t>
            </a:r>
          </a:p>
          <a:p>
            <a:pPr algn="just">
              <a:lnSpc>
                <a:spcPct val="90000"/>
              </a:lnSpc>
              <a:spcBef>
                <a:spcPts val="2400"/>
              </a:spcBef>
            </a:pPr>
            <a:r>
              <a:rPr lang="en-US" sz="2800" dirty="0"/>
              <a:t>Introductions let the reader know if the work presented is relevant – what they are looking for</a:t>
            </a:r>
          </a:p>
        </p:txBody>
      </p:sp>
      <p:sp>
        <p:nvSpPr>
          <p:cNvPr id="6" name="Slide Number Placeholder 5"/>
          <p:cNvSpPr>
            <a:spLocks noGrp="1"/>
          </p:cNvSpPr>
          <p:nvPr>
            <p:ph type="sldNum" sz="quarter" idx="12"/>
          </p:nvPr>
        </p:nvSpPr>
        <p:spPr/>
        <p:txBody>
          <a:bodyPr/>
          <a:lstStyle/>
          <a:p>
            <a:fld id="{6CBA99CA-FF18-4698-AB95-70F8CE91ECFF}" type="slidenum">
              <a:rPr lang="en-US"/>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034" name="Rectangle 2"/>
          <p:cNvSpPr>
            <a:spLocks noGrp="1" noChangeArrowheads="1"/>
          </p:cNvSpPr>
          <p:nvPr>
            <p:ph type="title"/>
          </p:nvPr>
        </p:nvSpPr>
        <p:spPr>
          <a:xfrm>
            <a:off x="1447801" y="624110"/>
            <a:ext cx="7086600" cy="1280890"/>
          </a:xfrm>
        </p:spPr>
        <p:txBody>
          <a:bodyPr>
            <a:normAutofit/>
          </a:bodyPr>
          <a:lstStyle/>
          <a:p>
            <a:r>
              <a:rPr lang="en-US" sz="3600" dirty="0"/>
              <a:t>What an Introduction Contains</a:t>
            </a:r>
          </a:p>
        </p:txBody>
      </p:sp>
      <p:sp>
        <p:nvSpPr>
          <p:cNvPr id="428035" name="Rectangle 3"/>
          <p:cNvSpPr>
            <a:spLocks noGrp="1" noChangeArrowheads="1"/>
          </p:cNvSpPr>
          <p:nvPr>
            <p:ph idx="1"/>
          </p:nvPr>
        </p:nvSpPr>
        <p:spPr>
          <a:xfrm>
            <a:off x="1295400" y="1828800"/>
            <a:ext cx="7638288" cy="4419600"/>
          </a:xfrm>
        </p:spPr>
        <p:txBody>
          <a:bodyPr>
            <a:normAutofit/>
          </a:bodyPr>
          <a:lstStyle/>
          <a:p>
            <a:pPr algn="just">
              <a:spcBef>
                <a:spcPts val="3000"/>
              </a:spcBef>
            </a:pPr>
            <a:r>
              <a:rPr lang="en-US" sz="2400" dirty="0"/>
              <a:t>Context / background for the research</a:t>
            </a:r>
          </a:p>
          <a:p>
            <a:pPr algn="just">
              <a:spcBef>
                <a:spcPts val="3000"/>
              </a:spcBef>
            </a:pPr>
            <a:r>
              <a:rPr lang="en-US" sz="2400" dirty="0"/>
              <a:t>Rationale for conducting the research </a:t>
            </a:r>
          </a:p>
          <a:p>
            <a:pPr algn="just">
              <a:spcBef>
                <a:spcPts val="3000"/>
              </a:spcBef>
            </a:pPr>
            <a:r>
              <a:rPr lang="en-US" sz="2400" dirty="0"/>
              <a:t>A description of the problem being solved</a:t>
            </a:r>
          </a:p>
          <a:p>
            <a:pPr algn="just">
              <a:spcBef>
                <a:spcPts val="3000"/>
              </a:spcBef>
            </a:pPr>
            <a:r>
              <a:rPr lang="en-US" sz="2400" dirty="0"/>
              <a:t>The steps the researcher will take to solve the problem</a:t>
            </a:r>
          </a:p>
        </p:txBody>
      </p:sp>
      <p:sp>
        <p:nvSpPr>
          <p:cNvPr id="6" name="Slide Number Placeholder 5"/>
          <p:cNvSpPr>
            <a:spLocks noGrp="1"/>
          </p:cNvSpPr>
          <p:nvPr>
            <p:ph type="sldNum" sz="quarter" idx="12"/>
          </p:nvPr>
        </p:nvSpPr>
        <p:spPr/>
        <p:txBody>
          <a:bodyPr/>
          <a:lstStyle/>
          <a:p>
            <a:fld id="{35872D5A-26BF-4D5B-94F1-C17C87708F24}" type="slidenum">
              <a:rPr lang="en-US"/>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Rectangle 2"/>
          <p:cNvSpPr>
            <a:spLocks noGrp="1" noChangeArrowheads="1"/>
          </p:cNvSpPr>
          <p:nvPr>
            <p:ph type="title"/>
          </p:nvPr>
        </p:nvSpPr>
        <p:spPr>
          <a:xfrm>
            <a:off x="1295400" y="624110"/>
            <a:ext cx="7638287" cy="1280890"/>
          </a:xfrm>
        </p:spPr>
        <p:txBody>
          <a:bodyPr>
            <a:normAutofit/>
          </a:bodyPr>
          <a:lstStyle/>
          <a:p>
            <a:pPr algn="ctr"/>
            <a:r>
              <a:rPr lang="en-US" sz="3600" dirty="0"/>
              <a:t>What an Introduction May Contain</a:t>
            </a:r>
          </a:p>
        </p:txBody>
      </p:sp>
      <p:sp>
        <p:nvSpPr>
          <p:cNvPr id="429059" name="Rectangle 3"/>
          <p:cNvSpPr>
            <a:spLocks noGrp="1" noChangeArrowheads="1"/>
          </p:cNvSpPr>
          <p:nvPr>
            <p:ph idx="1"/>
          </p:nvPr>
        </p:nvSpPr>
        <p:spPr>
          <a:xfrm>
            <a:off x="752856" y="1759861"/>
            <a:ext cx="7638288" cy="4419600"/>
          </a:xfrm>
        </p:spPr>
        <p:txBody>
          <a:bodyPr>
            <a:normAutofit/>
          </a:bodyPr>
          <a:lstStyle/>
          <a:p>
            <a:pPr algn="just">
              <a:spcBef>
                <a:spcPts val="3000"/>
              </a:spcBef>
            </a:pPr>
            <a:r>
              <a:rPr lang="en-US" sz="2400" dirty="0"/>
              <a:t>The scope of the problem – what the research will not address</a:t>
            </a:r>
          </a:p>
          <a:p>
            <a:pPr algn="just">
              <a:spcBef>
                <a:spcPts val="3000"/>
              </a:spcBef>
            </a:pPr>
            <a:r>
              <a:rPr lang="en-US" sz="2400" dirty="0"/>
              <a:t>The limitations of the research</a:t>
            </a:r>
          </a:p>
          <a:p>
            <a:pPr algn="just">
              <a:spcBef>
                <a:spcPts val="3000"/>
              </a:spcBef>
            </a:pPr>
            <a:r>
              <a:rPr lang="en-US" sz="2400" dirty="0"/>
              <a:t>The methods, models, approaches that will be taken in the research (assumptions)</a:t>
            </a:r>
            <a:endParaRPr lang="en-US" sz="2800" dirty="0"/>
          </a:p>
        </p:txBody>
      </p:sp>
      <p:sp>
        <p:nvSpPr>
          <p:cNvPr id="6" name="Slide Number Placeholder 5"/>
          <p:cNvSpPr>
            <a:spLocks noGrp="1"/>
          </p:cNvSpPr>
          <p:nvPr>
            <p:ph type="sldNum" sz="quarter" idx="12"/>
          </p:nvPr>
        </p:nvSpPr>
        <p:spPr/>
        <p:txBody>
          <a:bodyPr/>
          <a:lstStyle/>
          <a:p>
            <a:fld id="{A6510EE4-B413-4631-862E-C6180F7E8C03}" type="slidenum">
              <a:rPr lang="en-US"/>
              <a:pPr/>
              <a:t>28</a:t>
            </a:fld>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Rectangle 2"/>
          <p:cNvSpPr>
            <a:spLocks noGrp="1" noChangeArrowheads="1"/>
          </p:cNvSpPr>
          <p:nvPr>
            <p:ph type="title"/>
          </p:nvPr>
        </p:nvSpPr>
        <p:spPr>
          <a:xfrm>
            <a:off x="1676400" y="274638"/>
            <a:ext cx="7257288" cy="944562"/>
          </a:xfrm>
        </p:spPr>
        <p:txBody>
          <a:bodyPr>
            <a:normAutofit fontScale="90000"/>
          </a:bodyPr>
          <a:lstStyle/>
          <a:p>
            <a:r>
              <a:rPr lang="en-US" sz="3200" dirty="0"/>
              <a:t>Common Problems with Introductions</a:t>
            </a:r>
          </a:p>
        </p:txBody>
      </p:sp>
      <p:sp>
        <p:nvSpPr>
          <p:cNvPr id="420867" name="Rectangle 3"/>
          <p:cNvSpPr>
            <a:spLocks noGrp="1" noChangeArrowheads="1"/>
          </p:cNvSpPr>
          <p:nvPr>
            <p:ph idx="1"/>
          </p:nvPr>
        </p:nvSpPr>
        <p:spPr>
          <a:xfrm>
            <a:off x="1219200" y="1752600"/>
            <a:ext cx="7714488" cy="4495800"/>
          </a:xfrm>
        </p:spPr>
        <p:txBody>
          <a:bodyPr>
            <a:normAutofit/>
          </a:bodyPr>
          <a:lstStyle/>
          <a:p>
            <a:pPr algn="just">
              <a:lnSpc>
                <a:spcPct val="90000"/>
              </a:lnSpc>
              <a:spcBef>
                <a:spcPts val="3000"/>
              </a:spcBef>
            </a:pPr>
            <a:r>
              <a:rPr lang="en-US" sz="2400" dirty="0"/>
              <a:t>Too much detail – introductions should never be longer than 1/10 of the research paper.</a:t>
            </a:r>
          </a:p>
          <a:p>
            <a:pPr algn="just">
              <a:lnSpc>
                <a:spcPct val="90000"/>
              </a:lnSpc>
              <a:spcBef>
                <a:spcPts val="3000"/>
              </a:spcBef>
            </a:pPr>
            <a:r>
              <a:rPr lang="en-US" sz="2400" dirty="0"/>
              <a:t>Too much repetition – words, phrases, ideas, etc.  </a:t>
            </a:r>
          </a:p>
          <a:p>
            <a:pPr algn="just">
              <a:lnSpc>
                <a:spcPct val="90000"/>
              </a:lnSpc>
              <a:spcBef>
                <a:spcPts val="3000"/>
              </a:spcBef>
            </a:pPr>
            <a:r>
              <a:rPr lang="en-US" sz="2400" dirty="0"/>
              <a:t>Unclear problem definition</a:t>
            </a:r>
          </a:p>
          <a:p>
            <a:pPr algn="just">
              <a:lnSpc>
                <a:spcPct val="90000"/>
              </a:lnSpc>
              <a:spcBef>
                <a:spcPts val="3000"/>
              </a:spcBef>
            </a:pPr>
            <a:r>
              <a:rPr lang="en-US" sz="2400" dirty="0"/>
              <a:t>Poor organization</a:t>
            </a:r>
          </a:p>
        </p:txBody>
      </p:sp>
      <p:sp>
        <p:nvSpPr>
          <p:cNvPr id="6" name="Slide Number Placeholder 5"/>
          <p:cNvSpPr>
            <a:spLocks noGrp="1"/>
          </p:cNvSpPr>
          <p:nvPr>
            <p:ph type="sldNum" sz="quarter" idx="12"/>
          </p:nvPr>
        </p:nvSpPr>
        <p:spPr/>
        <p:txBody>
          <a:bodyPr/>
          <a:lstStyle/>
          <a:p>
            <a:fld id="{3267C050-0900-4202-913E-7CD032B36D61}" type="slidenum">
              <a:rPr lang="en-US"/>
              <a:pPr/>
              <a:t>29</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buNone/>
            </a:pPr>
            <a:r>
              <a:rPr lang="en-US" dirty="0"/>
              <a:t>   A research paper </a:t>
            </a:r>
            <a:r>
              <a:rPr lang="en-US" b="1" dirty="0">
                <a:solidFill>
                  <a:srgbClr val="FF0000"/>
                </a:solidFill>
              </a:rPr>
              <a:t>analyzes a perspective</a:t>
            </a:r>
            <a:r>
              <a:rPr lang="en-US" b="1" dirty="0"/>
              <a:t> </a:t>
            </a:r>
            <a:r>
              <a:rPr lang="en-US" dirty="0"/>
              <a:t>or </a:t>
            </a:r>
            <a:r>
              <a:rPr lang="en-US" b="1" dirty="0">
                <a:solidFill>
                  <a:srgbClr val="FF0000"/>
                </a:solidFill>
              </a:rPr>
              <a:t>argues a point</a:t>
            </a:r>
            <a:r>
              <a:rPr lang="en-US" dirty="0"/>
              <a:t>. Regardless of the type of research paper you are writing, your finished research paper should present your own thinking backed up by others' ideas and information. </a:t>
            </a:r>
          </a:p>
        </p:txBody>
      </p:sp>
      <p:sp>
        <p:nvSpPr>
          <p:cNvPr id="4" name="Slide Number Placeholder 3"/>
          <p:cNvSpPr>
            <a:spLocks noGrp="1"/>
          </p:cNvSpPr>
          <p:nvPr>
            <p:ph type="sldNum" sz="quarter" idx="12"/>
          </p:nvPr>
        </p:nvSpPr>
        <p:spPr/>
        <p:txBody>
          <a:bodyPr/>
          <a:lstStyle/>
          <a:p>
            <a:fld id="{D28E220A-84C2-4846-AC7B-7B18B947B1FD}" type="slidenum">
              <a:rPr lang="en-US" smtClean="0"/>
              <a:pPr/>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962" name="Rectangle 2"/>
          <p:cNvSpPr>
            <a:spLocks noGrp="1" noChangeArrowheads="1"/>
          </p:cNvSpPr>
          <p:nvPr>
            <p:ph type="title"/>
          </p:nvPr>
        </p:nvSpPr>
        <p:spPr/>
        <p:txBody>
          <a:bodyPr>
            <a:normAutofit/>
          </a:bodyPr>
          <a:lstStyle/>
          <a:p>
            <a:r>
              <a:rPr lang="en-US" sz="3200" dirty="0"/>
              <a:t>Check List for Introductions</a:t>
            </a:r>
          </a:p>
        </p:txBody>
      </p:sp>
      <p:sp>
        <p:nvSpPr>
          <p:cNvPr id="424963" name="Rectangle 3"/>
          <p:cNvSpPr>
            <a:spLocks noGrp="1" noChangeArrowheads="1"/>
          </p:cNvSpPr>
          <p:nvPr>
            <p:ph idx="1"/>
          </p:nvPr>
        </p:nvSpPr>
        <p:spPr>
          <a:xfrm>
            <a:off x="1435608" y="2057400"/>
            <a:ext cx="7498080" cy="4495800"/>
          </a:xfrm>
        </p:spPr>
        <p:txBody>
          <a:bodyPr>
            <a:normAutofit/>
          </a:bodyPr>
          <a:lstStyle/>
          <a:p>
            <a:pPr>
              <a:lnSpc>
                <a:spcPct val="90000"/>
              </a:lnSpc>
              <a:spcBef>
                <a:spcPts val="3000"/>
              </a:spcBef>
            </a:pPr>
            <a:r>
              <a:rPr lang="en-US" sz="2800" dirty="0"/>
              <a:t>Context of the problem addressed</a:t>
            </a:r>
          </a:p>
          <a:p>
            <a:pPr>
              <a:lnSpc>
                <a:spcPct val="90000"/>
              </a:lnSpc>
              <a:spcBef>
                <a:spcPts val="3000"/>
              </a:spcBef>
            </a:pPr>
            <a:r>
              <a:rPr lang="en-US" sz="2800" dirty="0"/>
              <a:t>Rationale for research</a:t>
            </a:r>
          </a:p>
          <a:p>
            <a:pPr>
              <a:lnSpc>
                <a:spcPct val="90000"/>
              </a:lnSpc>
              <a:spcBef>
                <a:spcPts val="3000"/>
              </a:spcBef>
            </a:pPr>
            <a:r>
              <a:rPr lang="en-US" sz="2800" dirty="0"/>
              <a:t>Problem statement</a:t>
            </a:r>
          </a:p>
          <a:p>
            <a:pPr>
              <a:lnSpc>
                <a:spcPct val="90000"/>
              </a:lnSpc>
              <a:spcBef>
                <a:spcPts val="3000"/>
              </a:spcBef>
            </a:pPr>
            <a:r>
              <a:rPr lang="en-US" sz="2800" dirty="0"/>
              <a:t>Steps that will be taken to solve problem</a:t>
            </a:r>
          </a:p>
          <a:p>
            <a:pPr>
              <a:lnSpc>
                <a:spcPct val="90000"/>
              </a:lnSpc>
              <a:spcBef>
                <a:spcPts val="3000"/>
              </a:spcBef>
            </a:pPr>
            <a:r>
              <a:rPr lang="en-US" sz="2800" dirty="0"/>
              <a:t>Limitations</a:t>
            </a:r>
          </a:p>
          <a:p>
            <a:pPr>
              <a:lnSpc>
                <a:spcPct val="90000"/>
              </a:lnSpc>
              <a:spcBef>
                <a:spcPts val="3000"/>
              </a:spcBef>
            </a:pPr>
            <a:r>
              <a:rPr lang="en-US" sz="2800" dirty="0"/>
              <a:t>Assumptions</a:t>
            </a:r>
          </a:p>
        </p:txBody>
      </p:sp>
      <p:sp>
        <p:nvSpPr>
          <p:cNvPr id="6" name="Slide Number Placeholder 5"/>
          <p:cNvSpPr>
            <a:spLocks noGrp="1"/>
          </p:cNvSpPr>
          <p:nvPr>
            <p:ph type="sldNum" sz="quarter" idx="12"/>
          </p:nvPr>
        </p:nvSpPr>
        <p:spPr/>
        <p:txBody>
          <a:bodyPr/>
          <a:lstStyle/>
          <a:p>
            <a:fld id="{E6B12AB9-1F66-462D-A1B7-0D0339BFB4B0}" type="slidenum">
              <a:rPr lang="en-US"/>
              <a:pPr/>
              <a:t>30</a:t>
            </a:fld>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4" name="Rectangle 2"/>
          <p:cNvSpPr>
            <a:spLocks noGrp="1" noChangeArrowheads="1"/>
          </p:cNvSpPr>
          <p:nvPr>
            <p:ph type="title"/>
          </p:nvPr>
        </p:nvSpPr>
        <p:spPr>
          <a:xfrm>
            <a:off x="1435608" y="274638"/>
            <a:ext cx="7498080" cy="792162"/>
          </a:xfrm>
        </p:spPr>
        <p:txBody>
          <a:bodyPr>
            <a:normAutofit/>
          </a:bodyPr>
          <a:lstStyle/>
          <a:p>
            <a:r>
              <a:rPr lang="en-US" sz="3600" dirty="0"/>
              <a:t>Overall Paper Organization</a:t>
            </a:r>
          </a:p>
        </p:txBody>
      </p:sp>
      <p:sp>
        <p:nvSpPr>
          <p:cNvPr id="397315" name="Rectangle 3"/>
          <p:cNvSpPr>
            <a:spLocks noGrp="1" noChangeArrowheads="1"/>
          </p:cNvSpPr>
          <p:nvPr>
            <p:ph idx="1"/>
          </p:nvPr>
        </p:nvSpPr>
        <p:spPr>
          <a:xfrm>
            <a:off x="1435608" y="1447800"/>
            <a:ext cx="7498080" cy="5257800"/>
          </a:xfrm>
        </p:spPr>
        <p:txBody>
          <a:bodyPr>
            <a:normAutofit lnSpcReduction="10000"/>
          </a:bodyPr>
          <a:lstStyle/>
          <a:p>
            <a:pPr>
              <a:lnSpc>
                <a:spcPct val="90000"/>
              </a:lnSpc>
              <a:spcBef>
                <a:spcPts val="1800"/>
              </a:spcBef>
            </a:pPr>
            <a:r>
              <a:rPr lang="en-US" sz="2400" dirty="0"/>
              <a:t>Title - </a:t>
            </a:r>
            <a:r>
              <a:rPr lang="en-US" sz="2400" b="1" dirty="0">
                <a:solidFill>
                  <a:schemeClr val="tx2"/>
                </a:solidFill>
                <a:sym typeface="Symbol" pitchFamily="18" charset="2"/>
              </a:rPr>
              <a:t></a:t>
            </a:r>
          </a:p>
          <a:p>
            <a:pPr>
              <a:lnSpc>
                <a:spcPct val="90000"/>
              </a:lnSpc>
              <a:spcBef>
                <a:spcPts val="1800"/>
              </a:spcBef>
            </a:pPr>
            <a:r>
              <a:rPr lang="en-US" sz="2400" dirty="0"/>
              <a:t>Abstract - </a:t>
            </a:r>
            <a:r>
              <a:rPr lang="en-US" sz="2400" b="1" dirty="0">
                <a:solidFill>
                  <a:schemeClr val="tx2"/>
                </a:solidFill>
                <a:sym typeface="Symbol" pitchFamily="18" charset="2"/>
              </a:rPr>
              <a:t></a:t>
            </a:r>
            <a:r>
              <a:rPr lang="en-US" sz="2400" dirty="0"/>
              <a:t> </a:t>
            </a:r>
          </a:p>
          <a:p>
            <a:pPr>
              <a:lnSpc>
                <a:spcPct val="90000"/>
              </a:lnSpc>
              <a:spcBef>
                <a:spcPts val="1800"/>
              </a:spcBef>
            </a:pPr>
            <a:r>
              <a:rPr lang="en-US" sz="2400" dirty="0"/>
              <a:t>Introduction - </a:t>
            </a:r>
            <a:r>
              <a:rPr lang="en-US" sz="2400" b="1" dirty="0">
                <a:solidFill>
                  <a:schemeClr val="tx2"/>
                </a:solidFill>
                <a:sym typeface="Symbol" pitchFamily="18" charset="2"/>
              </a:rPr>
              <a:t></a:t>
            </a:r>
            <a:r>
              <a:rPr lang="en-US" sz="2400" dirty="0"/>
              <a:t> </a:t>
            </a:r>
          </a:p>
          <a:p>
            <a:pPr>
              <a:lnSpc>
                <a:spcPct val="90000"/>
              </a:lnSpc>
              <a:spcBef>
                <a:spcPts val="1800"/>
              </a:spcBef>
            </a:pPr>
            <a:r>
              <a:rPr lang="en-US" sz="2400" b="1" dirty="0">
                <a:solidFill>
                  <a:schemeClr val="tx2"/>
                </a:solidFill>
              </a:rPr>
              <a:t>Literature Review</a:t>
            </a:r>
          </a:p>
          <a:p>
            <a:pPr>
              <a:lnSpc>
                <a:spcPct val="90000"/>
              </a:lnSpc>
              <a:spcBef>
                <a:spcPts val="1800"/>
              </a:spcBef>
            </a:pPr>
            <a:r>
              <a:rPr lang="en-US" sz="2400" dirty="0"/>
              <a:t>Methodology</a:t>
            </a:r>
          </a:p>
          <a:p>
            <a:pPr>
              <a:lnSpc>
                <a:spcPct val="90000"/>
              </a:lnSpc>
              <a:spcBef>
                <a:spcPts val="1800"/>
              </a:spcBef>
            </a:pPr>
            <a:r>
              <a:rPr lang="en-US" sz="2400" dirty="0"/>
              <a:t>Results</a:t>
            </a:r>
          </a:p>
          <a:p>
            <a:pPr>
              <a:lnSpc>
                <a:spcPct val="90000"/>
              </a:lnSpc>
              <a:spcBef>
                <a:spcPts val="1800"/>
              </a:spcBef>
            </a:pPr>
            <a:r>
              <a:rPr lang="en-US" sz="2400" dirty="0"/>
              <a:t>Discussion</a:t>
            </a:r>
          </a:p>
          <a:p>
            <a:pPr>
              <a:lnSpc>
                <a:spcPct val="90000"/>
              </a:lnSpc>
              <a:spcBef>
                <a:spcPts val="1800"/>
              </a:spcBef>
            </a:pPr>
            <a:r>
              <a:rPr lang="en-US" sz="2400" dirty="0"/>
              <a:t>Limitations</a:t>
            </a:r>
          </a:p>
          <a:p>
            <a:pPr>
              <a:lnSpc>
                <a:spcPct val="90000"/>
              </a:lnSpc>
              <a:spcBef>
                <a:spcPts val="1800"/>
              </a:spcBef>
            </a:pPr>
            <a:r>
              <a:rPr lang="en-US" sz="2400" dirty="0"/>
              <a:t>Conclusion</a:t>
            </a:r>
          </a:p>
          <a:p>
            <a:pPr>
              <a:lnSpc>
                <a:spcPct val="90000"/>
              </a:lnSpc>
              <a:spcBef>
                <a:spcPts val="1800"/>
              </a:spcBef>
            </a:pPr>
            <a:r>
              <a:rPr lang="en-US" sz="2400" dirty="0"/>
              <a:t>References</a:t>
            </a:r>
          </a:p>
          <a:p>
            <a:pPr>
              <a:lnSpc>
                <a:spcPct val="90000"/>
              </a:lnSpc>
              <a:spcBef>
                <a:spcPts val="2400"/>
              </a:spcBef>
            </a:pPr>
            <a:endParaRPr lang="en-US" sz="2400" dirty="0"/>
          </a:p>
        </p:txBody>
      </p:sp>
      <p:sp>
        <p:nvSpPr>
          <p:cNvPr id="6" name="Slide Number Placeholder 5"/>
          <p:cNvSpPr>
            <a:spLocks noGrp="1"/>
          </p:cNvSpPr>
          <p:nvPr>
            <p:ph type="sldNum" sz="quarter" idx="12"/>
          </p:nvPr>
        </p:nvSpPr>
        <p:spPr/>
        <p:txBody>
          <a:bodyPr/>
          <a:lstStyle/>
          <a:p>
            <a:fld id="{C37F6CDD-A3AC-4F74-9D5E-B9A16AE19817}" type="slidenum">
              <a:rPr lang="en-US"/>
              <a:pPr/>
              <a:t>31</a:t>
            </a:fld>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90" name="Rectangle 2"/>
          <p:cNvSpPr>
            <a:spLocks noGrp="1" noChangeArrowheads="1"/>
          </p:cNvSpPr>
          <p:nvPr>
            <p:ph type="title"/>
          </p:nvPr>
        </p:nvSpPr>
        <p:spPr/>
        <p:txBody>
          <a:bodyPr>
            <a:normAutofit/>
          </a:bodyPr>
          <a:lstStyle/>
          <a:p>
            <a:r>
              <a:rPr lang="en-US" sz="3600" dirty="0"/>
              <a:t>Literature Review</a:t>
            </a:r>
          </a:p>
        </p:txBody>
      </p:sp>
      <p:sp>
        <p:nvSpPr>
          <p:cNvPr id="396291" name="Rectangle 3"/>
          <p:cNvSpPr>
            <a:spLocks noGrp="1" noChangeArrowheads="1"/>
          </p:cNvSpPr>
          <p:nvPr>
            <p:ph idx="1"/>
          </p:nvPr>
        </p:nvSpPr>
        <p:spPr>
          <a:xfrm>
            <a:off x="1219200" y="1676400"/>
            <a:ext cx="7714488" cy="4572000"/>
          </a:xfrm>
        </p:spPr>
        <p:txBody>
          <a:bodyPr/>
          <a:lstStyle/>
          <a:p>
            <a:pPr>
              <a:spcBef>
                <a:spcPts val="3000"/>
              </a:spcBef>
            </a:pPr>
            <a:r>
              <a:rPr lang="en-US" sz="2400" dirty="0"/>
              <a:t>Why write a literature review?</a:t>
            </a:r>
          </a:p>
          <a:p>
            <a:pPr>
              <a:spcBef>
                <a:spcPts val="3000"/>
              </a:spcBef>
            </a:pPr>
            <a:r>
              <a:rPr lang="en-US" sz="2400" dirty="0"/>
              <a:t>Questions a literature review should answer</a:t>
            </a:r>
          </a:p>
          <a:p>
            <a:pPr>
              <a:spcBef>
                <a:spcPts val="3000"/>
              </a:spcBef>
            </a:pPr>
            <a:r>
              <a:rPr lang="en-US" sz="2400" dirty="0"/>
              <a:t>Common mistakes in literature reviews</a:t>
            </a:r>
          </a:p>
          <a:p>
            <a:pPr>
              <a:spcBef>
                <a:spcPts val="3000"/>
              </a:spcBef>
            </a:pPr>
            <a:r>
              <a:rPr lang="en-US" sz="2400" dirty="0"/>
              <a:t>Example of a poor literature review</a:t>
            </a:r>
          </a:p>
          <a:p>
            <a:pPr>
              <a:spcBef>
                <a:spcPts val="3000"/>
              </a:spcBef>
            </a:pPr>
            <a:r>
              <a:rPr lang="en-US" sz="2400" dirty="0"/>
              <a:t>Example of a good literature review</a:t>
            </a:r>
          </a:p>
          <a:p>
            <a:pPr>
              <a:buNone/>
            </a:pPr>
            <a:endParaRPr lang="en-US" sz="2400" dirty="0"/>
          </a:p>
          <a:p>
            <a:endParaRPr lang="en-US" sz="2800" dirty="0"/>
          </a:p>
        </p:txBody>
      </p:sp>
      <p:sp>
        <p:nvSpPr>
          <p:cNvPr id="6" name="Slide Number Placeholder 5"/>
          <p:cNvSpPr>
            <a:spLocks noGrp="1"/>
          </p:cNvSpPr>
          <p:nvPr>
            <p:ph type="sldNum" sz="quarter" idx="12"/>
          </p:nvPr>
        </p:nvSpPr>
        <p:spPr/>
        <p:txBody>
          <a:bodyPr/>
          <a:lstStyle/>
          <a:p>
            <a:fld id="{018378C1-0428-4D62-87A4-734F6D548641}" type="slidenum">
              <a:rPr lang="en-US"/>
              <a:pPr/>
              <a:t>32</a:t>
            </a:fld>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9170" name="Rectangle 2"/>
          <p:cNvSpPr>
            <a:spLocks noGrp="1" noChangeArrowheads="1"/>
          </p:cNvSpPr>
          <p:nvPr>
            <p:ph type="title"/>
          </p:nvPr>
        </p:nvSpPr>
        <p:spPr/>
        <p:txBody>
          <a:bodyPr>
            <a:normAutofit/>
          </a:bodyPr>
          <a:lstStyle/>
          <a:p>
            <a:r>
              <a:rPr lang="en-US" sz="3600" dirty="0"/>
              <a:t>Why Write a Literature Review?</a:t>
            </a:r>
          </a:p>
        </p:txBody>
      </p:sp>
      <p:sp>
        <p:nvSpPr>
          <p:cNvPr id="519171" name="Rectangle 3"/>
          <p:cNvSpPr>
            <a:spLocks noGrp="1" noChangeArrowheads="1"/>
          </p:cNvSpPr>
          <p:nvPr>
            <p:ph idx="1"/>
          </p:nvPr>
        </p:nvSpPr>
        <p:spPr>
          <a:xfrm>
            <a:off x="1219200" y="1828800"/>
            <a:ext cx="7714488" cy="4419600"/>
          </a:xfrm>
        </p:spPr>
        <p:txBody>
          <a:bodyPr/>
          <a:lstStyle/>
          <a:p>
            <a:pPr algn="just">
              <a:spcBef>
                <a:spcPts val="3000"/>
              </a:spcBef>
            </a:pPr>
            <a:r>
              <a:rPr lang="en-US" sz="2400" dirty="0"/>
              <a:t>To evaluate prior work that has been done in your paper’s research area</a:t>
            </a:r>
          </a:p>
          <a:p>
            <a:pPr lvl="1" algn="just">
              <a:spcBef>
                <a:spcPts val="3000"/>
              </a:spcBef>
            </a:pPr>
            <a:r>
              <a:rPr lang="en-US" sz="2400" dirty="0"/>
              <a:t>To show relationships between different existing work</a:t>
            </a:r>
          </a:p>
          <a:p>
            <a:pPr lvl="1" algn="just">
              <a:spcBef>
                <a:spcPts val="3000"/>
              </a:spcBef>
            </a:pPr>
            <a:r>
              <a:rPr lang="en-US" sz="2400" dirty="0"/>
              <a:t>To show relationship between existing work and your work</a:t>
            </a:r>
          </a:p>
          <a:p>
            <a:pPr algn="just">
              <a:spcBef>
                <a:spcPts val="3000"/>
              </a:spcBef>
            </a:pPr>
            <a:r>
              <a:rPr lang="en-US" sz="2400" dirty="0"/>
              <a:t>To set the context for your research</a:t>
            </a:r>
          </a:p>
        </p:txBody>
      </p:sp>
      <p:sp>
        <p:nvSpPr>
          <p:cNvPr id="6" name="Slide Number Placeholder 5"/>
          <p:cNvSpPr>
            <a:spLocks noGrp="1"/>
          </p:cNvSpPr>
          <p:nvPr>
            <p:ph type="sldNum" sz="quarter" idx="12"/>
          </p:nvPr>
        </p:nvSpPr>
        <p:spPr/>
        <p:txBody>
          <a:bodyPr/>
          <a:lstStyle/>
          <a:p>
            <a:fld id="{C5B260FB-CF31-41D1-9CD1-FFDD044E2E58}" type="slidenum">
              <a:rPr lang="en-US"/>
              <a:pPr/>
              <a:t>33</a:t>
            </a:fld>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0194" name="Rectangle 2"/>
          <p:cNvSpPr>
            <a:spLocks noGrp="1" noChangeArrowheads="1"/>
          </p:cNvSpPr>
          <p:nvPr>
            <p:ph type="title"/>
          </p:nvPr>
        </p:nvSpPr>
        <p:spPr>
          <a:xfrm>
            <a:off x="1435608" y="274638"/>
            <a:ext cx="7498080" cy="868362"/>
          </a:xfrm>
        </p:spPr>
        <p:txBody>
          <a:bodyPr>
            <a:noAutofit/>
          </a:bodyPr>
          <a:lstStyle/>
          <a:p>
            <a:r>
              <a:rPr lang="en-US" sz="3200" dirty="0"/>
              <a:t>Questions, a Literature Review Answers</a:t>
            </a:r>
          </a:p>
        </p:txBody>
      </p:sp>
      <p:sp>
        <p:nvSpPr>
          <p:cNvPr id="520195" name="Rectangle 3"/>
          <p:cNvSpPr>
            <a:spLocks noGrp="1" noChangeArrowheads="1"/>
          </p:cNvSpPr>
          <p:nvPr>
            <p:ph idx="1"/>
          </p:nvPr>
        </p:nvSpPr>
        <p:spPr>
          <a:xfrm>
            <a:off x="1295400" y="1600200"/>
            <a:ext cx="7638288" cy="4876800"/>
          </a:xfrm>
        </p:spPr>
        <p:txBody>
          <a:bodyPr>
            <a:normAutofit lnSpcReduction="10000"/>
          </a:bodyPr>
          <a:lstStyle/>
          <a:p>
            <a:pPr marL="609600" indent="-609600" algn="just">
              <a:spcBef>
                <a:spcPts val="2400"/>
              </a:spcBef>
              <a:buFontTx/>
              <a:buAutoNum type="arabicPeriod"/>
            </a:pPr>
            <a:r>
              <a:rPr lang="en-US" sz="2400" dirty="0"/>
              <a:t>What do we already know in the immediate area concerned? </a:t>
            </a:r>
          </a:p>
          <a:p>
            <a:pPr marL="609600" indent="-609600" algn="just">
              <a:spcBef>
                <a:spcPts val="2400"/>
              </a:spcBef>
              <a:buFontTx/>
              <a:buAutoNum type="arabicPeriod"/>
            </a:pPr>
            <a:r>
              <a:rPr lang="en-US" sz="2400" dirty="0"/>
              <a:t>What are the characteristics of the key concepts or the main factors or variables? </a:t>
            </a:r>
          </a:p>
          <a:p>
            <a:pPr marL="609600" indent="-609600" algn="just">
              <a:spcBef>
                <a:spcPts val="2400"/>
              </a:spcBef>
              <a:buFontTx/>
              <a:buAutoNum type="arabicPeriod"/>
            </a:pPr>
            <a:r>
              <a:rPr lang="en-US" sz="2400" dirty="0"/>
              <a:t>What are the relationships between these key concepts, factors or variables? </a:t>
            </a:r>
          </a:p>
          <a:p>
            <a:pPr marL="609600" indent="-609600" algn="just">
              <a:spcBef>
                <a:spcPts val="2400"/>
              </a:spcBef>
              <a:buFontTx/>
              <a:buAutoNum type="arabicPeriod"/>
            </a:pPr>
            <a:r>
              <a:rPr lang="en-US" sz="2400" dirty="0"/>
              <a:t>What are the existing theories? </a:t>
            </a:r>
          </a:p>
          <a:p>
            <a:pPr marL="609600" indent="-609600" algn="just">
              <a:spcBef>
                <a:spcPts val="2400"/>
              </a:spcBef>
              <a:buFontTx/>
              <a:buAutoNum type="arabicPeriod"/>
            </a:pPr>
            <a:r>
              <a:rPr lang="en-US" sz="2400" dirty="0"/>
              <a:t>Where are the inconsistencies or other shortcomings in our knowledge and understanding? </a:t>
            </a:r>
          </a:p>
          <a:p>
            <a:pPr marL="609600" indent="-609600" algn="just">
              <a:spcBef>
                <a:spcPts val="2400"/>
              </a:spcBef>
              <a:buFontTx/>
              <a:buAutoNum type="arabicPeriod"/>
            </a:pPr>
            <a:endParaRPr lang="en-US" sz="2400" dirty="0"/>
          </a:p>
          <a:p>
            <a:pPr marL="609600" indent="-609600" algn="just">
              <a:spcBef>
                <a:spcPts val="2400"/>
              </a:spcBef>
              <a:buFontTx/>
              <a:buAutoNum type="arabicPeriod"/>
            </a:pPr>
            <a:endParaRPr lang="en-US" sz="2400" dirty="0"/>
          </a:p>
          <a:p>
            <a:pPr marL="609600" indent="-609600">
              <a:buNone/>
            </a:pPr>
            <a:endParaRPr lang="en-US" sz="2800" dirty="0"/>
          </a:p>
        </p:txBody>
      </p:sp>
      <p:sp>
        <p:nvSpPr>
          <p:cNvPr id="6" name="Slide Number Placeholder 5"/>
          <p:cNvSpPr>
            <a:spLocks noGrp="1"/>
          </p:cNvSpPr>
          <p:nvPr>
            <p:ph type="sldNum" sz="quarter" idx="12"/>
          </p:nvPr>
        </p:nvSpPr>
        <p:spPr/>
        <p:txBody>
          <a:bodyPr/>
          <a:lstStyle/>
          <a:p>
            <a:fld id="{3DF58B3A-5311-442E-A287-803E78796526}" type="slidenum">
              <a:rPr lang="en-US"/>
              <a:pPr/>
              <a:t>34</a:t>
            </a:fld>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1218" name="Rectangle 2"/>
          <p:cNvSpPr>
            <a:spLocks noGrp="1" noChangeArrowheads="1"/>
          </p:cNvSpPr>
          <p:nvPr>
            <p:ph type="title"/>
          </p:nvPr>
        </p:nvSpPr>
        <p:spPr>
          <a:xfrm>
            <a:off x="1447801" y="624110"/>
            <a:ext cx="7391400" cy="671290"/>
          </a:xfrm>
        </p:spPr>
        <p:txBody>
          <a:bodyPr>
            <a:normAutofit fontScale="90000"/>
          </a:bodyPr>
          <a:lstStyle/>
          <a:p>
            <a:pPr algn="ctr"/>
            <a:r>
              <a:rPr lang="en-US" sz="3600" dirty="0"/>
              <a:t>Questions a Literature Review Answers</a:t>
            </a:r>
          </a:p>
        </p:txBody>
      </p:sp>
      <p:sp>
        <p:nvSpPr>
          <p:cNvPr id="521219" name="Rectangle 3"/>
          <p:cNvSpPr>
            <a:spLocks noGrp="1" noChangeArrowheads="1"/>
          </p:cNvSpPr>
          <p:nvPr>
            <p:ph idx="1"/>
          </p:nvPr>
        </p:nvSpPr>
        <p:spPr>
          <a:xfrm>
            <a:off x="620485" y="1600200"/>
            <a:ext cx="8218715" cy="4800600"/>
          </a:xfrm>
        </p:spPr>
        <p:txBody>
          <a:bodyPr>
            <a:normAutofit/>
          </a:bodyPr>
          <a:lstStyle/>
          <a:p>
            <a:pPr marL="609600" indent="-609600" algn="just">
              <a:spcBef>
                <a:spcPts val="3000"/>
              </a:spcBef>
              <a:buFont typeface="+mj-lt"/>
              <a:buAutoNum type="arabicPeriod" startAt="6"/>
            </a:pPr>
            <a:r>
              <a:rPr lang="en-US" sz="2400" dirty="0"/>
              <a:t>What views need to be (further) tested? </a:t>
            </a:r>
          </a:p>
          <a:p>
            <a:pPr marL="533400" indent="-533400" algn="just">
              <a:lnSpc>
                <a:spcPct val="90000"/>
              </a:lnSpc>
              <a:spcBef>
                <a:spcPts val="3000"/>
              </a:spcBef>
              <a:buFont typeface="+mj-lt"/>
              <a:buAutoNum type="arabicPeriod" startAt="6"/>
            </a:pPr>
            <a:r>
              <a:rPr lang="en-US" sz="2400" dirty="0"/>
              <a:t>What evidence is lacking, inconclusive, contradictory or too limited? </a:t>
            </a:r>
          </a:p>
          <a:p>
            <a:pPr marL="533400" indent="-533400" algn="just">
              <a:lnSpc>
                <a:spcPct val="90000"/>
              </a:lnSpc>
              <a:spcBef>
                <a:spcPts val="3000"/>
              </a:spcBef>
              <a:buFont typeface="+mj-lt"/>
              <a:buAutoNum type="arabicPeriod" startAt="6"/>
            </a:pPr>
            <a:r>
              <a:rPr lang="en-US" sz="2400" dirty="0"/>
              <a:t>Why study (further) the research problem? </a:t>
            </a:r>
          </a:p>
          <a:p>
            <a:pPr marL="533400" indent="-533400" algn="just">
              <a:lnSpc>
                <a:spcPct val="90000"/>
              </a:lnSpc>
              <a:spcBef>
                <a:spcPts val="3000"/>
              </a:spcBef>
              <a:buFont typeface="+mj-lt"/>
              <a:buAutoNum type="arabicPeriod" startAt="6"/>
            </a:pPr>
            <a:r>
              <a:rPr lang="en-US" sz="2400" dirty="0"/>
              <a:t>What contribution can the present study be expected to make? </a:t>
            </a:r>
          </a:p>
          <a:p>
            <a:pPr marL="533400" indent="-533400" algn="just">
              <a:lnSpc>
                <a:spcPct val="90000"/>
              </a:lnSpc>
              <a:spcBef>
                <a:spcPts val="3000"/>
              </a:spcBef>
              <a:buFont typeface="+mj-lt"/>
              <a:buAutoNum type="arabicPeriod" startAt="6"/>
            </a:pPr>
            <a:r>
              <a:rPr lang="en-US" sz="2400" dirty="0"/>
              <a:t>What research designs or methods seem unsatisfactory?  </a:t>
            </a:r>
          </a:p>
          <a:p>
            <a:pPr marL="609600" indent="-609600" algn="just">
              <a:spcBef>
                <a:spcPts val="3000"/>
              </a:spcBef>
              <a:buFontTx/>
              <a:buAutoNum type="arabicPeriod" startAt="6"/>
            </a:pPr>
            <a:endParaRPr lang="en-US" sz="2400" dirty="0"/>
          </a:p>
          <a:p>
            <a:pPr marL="609600" indent="-609600"/>
            <a:endParaRPr lang="en-US" sz="2800" dirty="0"/>
          </a:p>
        </p:txBody>
      </p:sp>
      <p:sp>
        <p:nvSpPr>
          <p:cNvPr id="6" name="Slide Number Placeholder 5"/>
          <p:cNvSpPr>
            <a:spLocks noGrp="1"/>
          </p:cNvSpPr>
          <p:nvPr>
            <p:ph type="sldNum" sz="quarter" idx="12"/>
          </p:nvPr>
        </p:nvSpPr>
        <p:spPr/>
        <p:txBody>
          <a:bodyPr/>
          <a:lstStyle/>
          <a:p>
            <a:fld id="{BA6C25C8-01B8-496E-9037-B5595AF70A02}" type="slidenum">
              <a:rPr lang="en-US"/>
              <a:pPr/>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3266" name="Rectangle 2"/>
          <p:cNvSpPr>
            <a:spLocks noGrp="1" noChangeArrowheads="1"/>
          </p:cNvSpPr>
          <p:nvPr>
            <p:ph type="title"/>
          </p:nvPr>
        </p:nvSpPr>
        <p:spPr>
          <a:xfrm>
            <a:off x="1435608" y="274638"/>
            <a:ext cx="7498080" cy="1020762"/>
          </a:xfrm>
        </p:spPr>
        <p:txBody>
          <a:bodyPr>
            <a:normAutofit fontScale="90000"/>
          </a:bodyPr>
          <a:lstStyle/>
          <a:p>
            <a:r>
              <a:rPr lang="en-US" sz="3200" dirty="0"/>
              <a:t>Common Mistakes in Literature Reviews</a:t>
            </a:r>
          </a:p>
        </p:txBody>
      </p:sp>
      <p:sp>
        <p:nvSpPr>
          <p:cNvPr id="523267" name="Rectangle 3"/>
          <p:cNvSpPr>
            <a:spLocks noGrp="1" noChangeArrowheads="1"/>
          </p:cNvSpPr>
          <p:nvPr>
            <p:ph idx="1"/>
          </p:nvPr>
        </p:nvSpPr>
        <p:spPr>
          <a:xfrm>
            <a:off x="1295400" y="1447800"/>
            <a:ext cx="7638288" cy="5105400"/>
          </a:xfrm>
        </p:spPr>
        <p:txBody>
          <a:bodyPr>
            <a:normAutofit fontScale="77500" lnSpcReduction="20000"/>
          </a:bodyPr>
          <a:lstStyle/>
          <a:p>
            <a:pPr algn="just">
              <a:spcBef>
                <a:spcPts val="2400"/>
              </a:spcBef>
            </a:pPr>
            <a:r>
              <a:rPr lang="en-US" sz="3100" dirty="0"/>
              <a:t>Literature review becomes a summary of existing literature if:</a:t>
            </a:r>
          </a:p>
          <a:p>
            <a:pPr lvl="1" algn="just">
              <a:spcBef>
                <a:spcPts val="2400"/>
              </a:spcBef>
            </a:pPr>
            <a:r>
              <a:rPr lang="en-US" sz="3100" dirty="0"/>
              <a:t>No relationships are built</a:t>
            </a:r>
          </a:p>
          <a:p>
            <a:pPr lvl="1" algn="just">
              <a:spcBef>
                <a:spcPts val="2400"/>
              </a:spcBef>
            </a:pPr>
            <a:r>
              <a:rPr lang="en-US" sz="3100" dirty="0"/>
              <a:t>No reasons are given for including a citation</a:t>
            </a:r>
          </a:p>
          <a:p>
            <a:pPr algn="just">
              <a:spcBef>
                <a:spcPts val="2400"/>
              </a:spcBef>
            </a:pPr>
            <a:r>
              <a:rPr lang="en-US" sz="3100" dirty="0"/>
              <a:t>Article is cited but its content and reason for being cited are not given</a:t>
            </a:r>
          </a:p>
          <a:p>
            <a:pPr algn="just">
              <a:lnSpc>
                <a:spcPct val="90000"/>
              </a:lnSpc>
              <a:spcBef>
                <a:spcPts val="3000"/>
              </a:spcBef>
            </a:pPr>
            <a:r>
              <a:rPr lang="en-US" sz="3100" dirty="0"/>
              <a:t>Review is exhaustive citing both bad and good work with no distinctions being made</a:t>
            </a:r>
          </a:p>
          <a:p>
            <a:pPr algn="just">
              <a:lnSpc>
                <a:spcPct val="90000"/>
              </a:lnSpc>
              <a:spcBef>
                <a:spcPts val="3000"/>
              </a:spcBef>
            </a:pPr>
            <a:r>
              <a:rPr lang="en-US" sz="3100" dirty="0"/>
              <a:t>Review has too many general references</a:t>
            </a:r>
          </a:p>
          <a:p>
            <a:pPr algn="just">
              <a:lnSpc>
                <a:spcPct val="90000"/>
              </a:lnSpc>
              <a:spcBef>
                <a:spcPts val="3000"/>
              </a:spcBef>
            </a:pPr>
            <a:r>
              <a:rPr lang="en-US" sz="3100" dirty="0"/>
              <a:t>Review has too few specific references</a:t>
            </a:r>
          </a:p>
          <a:p>
            <a:endParaRPr lang="en-US" dirty="0"/>
          </a:p>
        </p:txBody>
      </p:sp>
      <p:sp>
        <p:nvSpPr>
          <p:cNvPr id="6" name="Slide Number Placeholder 5"/>
          <p:cNvSpPr>
            <a:spLocks noGrp="1"/>
          </p:cNvSpPr>
          <p:nvPr>
            <p:ph type="sldNum" sz="quarter" idx="12"/>
          </p:nvPr>
        </p:nvSpPr>
        <p:spPr/>
        <p:txBody>
          <a:bodyPr/>
          <a:lstStyle/>
          <a:p>
            <a:fld id="{5DC51E63-9C67-49F8-9C04-63E9754E5081}" type="slidenum">
              <a:rPr lang="en-US"/>
              <a:pPr/>
              <a:t>36</a:t>
            </a:fld>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314" name="Rectangle 2"/>
          <p:cNvSpPr>
            <a:spLocks noGrp="1" noChangeArrowheads="1"/>
          </p:cNvSpPr>
          <p:nvPr>
            <p:ph type="title"/>
          </p:nvPr>
        </p:nvSpPr>
        <p:spPr>
          <a:xfrm>
            <a:off x="1066800" y="274638"/>
            <a:ext cx="7924800" cy="944562"/>
          </a:xfrm>
        </p:spPr>
        <p:txBody>
          <a:bodyPr>
            <a:noAutofit/>
          </a:bodyPr>
          <a:lstStyle/>
          <a:p>
            <a:pPr algn="ctr"/>
            <a:r>
              <a:rPr lang="en-US" sz="3600" dirty="0"/>
              <a:t>Characteristics of Poor Literature Review</a:t>
            </a:r>
          </a:p>
        </p:txBody>
      </p:sp>
      <p:sp>
        <p:nvSpPr>
          <p:cNvPr id="525315" name="Rectangle 3"/>
          <p:cNvSpPr>
            <a:spLocks noGrp="1" noChangeArrowheads="1"/>
          </p:cNvSpPr>
          <p:nvPr>
            <p:ph idx="1"/>
          </p:nvPr>
        </p:nvSpPr>
        <p:spPr>
          <a:xfrm>
            <a:off x="522114" y="1698710"/>
            <a:ext cx="8240886" cy="4267200"/>
          </a:xfrm>
        </p:spPr>
        <p:txBody>
          <a:bodyPr>
            <a:normAutofit/>
          </a:bodyPr>
          <a:lstStyle/>
          <a:p>
            <a:pPr algn="just">
              <a:lnSpc>
                <a:spcPct val="80000"/>
              </a:lnSpc>
              <a:spcBef>
                <a:spcPts val="3000"/>
              </a:spcBef>
            </a:pPr>
            <a:r>
              <a:rPr lang="en-US" sz="2400" dirty="0"/>
              <a:t>It is only a summary of prior research</a:t>
            </a:r>
          </a:p>
          <a:p>
            <a:pPr algn="just">
              <a:lnSpc>
                <a:spcPct val="80000"/>
              </a:lnSpc>
              <a:spcBef>
                <a:spcPts val="3000"/>
              </a:spcBef>
            </a:pPr>
            <a:r>
              <a:rPr lang="en-US" sz="2400" dirty="0"/>
              <a:t>It does not show the relationships between each of the pieces of research cited</a:t>
            </a:r>
          </a:p>
          <a:p>
            <a:pPr algn="just">
              <a:lnSpc>
                <a:spcPct val="80000"/>
              </a:lnSpc>
              <a:spcBef>
                <a:spcPts val="3000"/>
              </a:spcBef>
            </a:pPr>
            <a:r>
              <a:rPr lang="en-US" sz="2400" dirty="0"/>
              <a:t>It does not show the relationship between prior research and the current research being done</a:t>
            </a:r>
          </a:p>
          <a:p>
            <a:pPr algn="just">
              <a:lnSpc>
                <a:spcPct val="80000"/>
              </a:lnSpc>
              <a:spcBef>
                <a:spcPts val="3000"/>
              </a:spcBef>
            </a:pPr>
            <a:r>
              <a:rPr lang="en-US" sz="2400" dirty="0"/>
              <a:t>It is simply a chronological organization of prior work</a:t>
            </a:r>
          </a:p>
        </p:txBody>
      </p:sp>
      <p:sp>
        <p:nvSpPr>
          <p:cNvPr id="6" name="Slide Number Placeholder 5"/>
          <p:cNvSpPr>
            <a:spLocks noGrp="1"/>
          </p:cNvSpPr>
          <p:nvPr>
            <p:ph type="sldNum" sz="quarter" idx="12"/>
          </p:nvPr>
        </p:nvSpPr>
        <p:spPr/>
        <p:txBody>
          <a:bodyPr/>
          <a:lstStyle/>
          <a:p>
            <a:fld id="{1F751BC3-8F53-4708-8430-5D6BE639F904}" type="slidenum">
              <a:rPr lang="en-US"/>
              <a:pPr/>
              <a:t>37</a:t>
            </a:fld>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458" name="Rectangle 2"/>
          <p:cNvSpPr>
            <a:spLocks noGrp="1" noChangeArrowheads="1"/>
          </p:cNvSpPr>
          <p:nvPr>
            <p:ph type="title"/>
          </p:nvPr>
        </p:nvSpPr>
        <p:spPr/>
        <p:txBody>
          <a:bodyPr>
            <a:noAutofit/>
          </a:bodyPr>
          <a:lstStyle/>
          <a:p>
            <a:pPr algn="ctr"/>
            <a:r>
              <a:rPr lang="en-US" sz="3200" dirty="0"/>
              <a:t>Characteristics of Good literature Review</a:t>
            </a:r>
          </a:p>
        </p:txBody>
      </p:sp>
      <p:sp>
        <p:nvSpPr>
          <p:cNvPr id="531459" name="Rectangle 3"/>
          <p:cNvSpPr>
            <a:spLocks noGrp="1" noChangeArrowheads="1"/>
          </p:cNvSpPr>
          <p:nvPr>
            <p:ph idx="1"/>
          </p:nvPr>
        </p:nvSpPr>
        <p:spPr>
          <a:xfrm>
            <a:off x="228600" y="1981200"/>
            <a:ext cx="8705088" cy="4267200"/>
          </a:xfrm>
        </p:spPr>
        <p:txBody>
          <a:bodyPr/>
          <a:lstStyle/>
          <a:p>
            <a:pPr lvl="1" algn="just">
              <a:lnSpc>
                <a:spcPct val="80000"/>
              </a:lnSpc>
              <a:spcBef>
                <a:spcPts val="3000"/>
              </a:spcBef>
            </a:pPr>
            <a:r>
              <a:rPr lang="en-US" sz="2400" i="1" dirty="0"/>
              <a:t>grouped</a:t>
            </a:r>
            <a:r>
              <a:rPr lang="en-US" sz="2400" dirty="0"/>
              <a:t> similar information and studied various aspects of the subject.“</a:t>
            </a:r>
          </a:p>
          <a:p>
            <a:pPr lvl="1" algn="just">
              <a:lnSpc>
                <a:spcPct val="80000"/>
              </a:lnSpc>
              <a:spcBef>
                <a:spcPts val="3000"/>
              </a:spcBef>
            </a:pPr>
            <a:r>
              <a:rPr lang="en-US" sz="2400" dirty="0"/>
              <a:t>shown the relationship between the work of different researchers, showing similarities/differences. </a:t>
            </a:r>
          </a:p>
        </p:txBody>
      </p:sp>
      <p:sp>
        <p:nvSpPr>
          <p:cNvPr id="6" name="Slide Number Placeholder 5"/>
          <p:cNvSpPr>
            <a:spLocks noGrp="1"/>
          </p:cNvSpPr>
          <p:nvPr>
            <p:ph type="sldNum" sz="quarter" idx="12"/>
          </p:nvPr>
        </p:nvSpPr>
        <p:spPr/>
        <p:txBody>
          <a:bodyPr/>
          <a:lstStyle/>
          <a:p>
            <a:fld id="{7C085125-DB7F-4AAB-9F98-AADA069697FB}" type="slidenum">
              <a:rPr lang="en-US"/>
              <a:pPr/>
              <a:t>38</a:t>
            </a:fld>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506" name="Rectangle 2"/>
          <p:cNvSpPr>
            <a:spLocks noGrp="1" noChangeArrowheads="1"/>
          </p:cNvSpPr>
          <p:nvPr>
            <p:ph type="title"/>
          </p:nvPr>
        </p:nvSpPr>
        <p:spPr>
          <a:xfrm>
            <a:off x="1524001" y="624110"/>
            <a:ext cx="7010400" cy="1280890"/>
          </a:xfrm>
        </p:spPr>
        <p:txBody>
          <a:bodyPr>
            <a:noAutofit/>
          </a:bodyPr>
          <a:lstStyle/>
          <a:p>
            <a:pPr algn="ctr"/>
            <a:r>
              <a:rPr lang="en-US" sz="3200" dirty="0"/>
              <a:t>Suggestions for Writing a Literature Review</a:t>
            </a:r>
          </a:p>
        </p:txBody>
      </p:sp>
      <p:sp>
        <p:nvSpPr>
          <p:cNvPr id="533507" name="Rectangle 3"/>
          <p:cNvSpPr>
            <a:spLocks noGrp="1" noChangeArrowheads="1"/>
          </p:cNvSpPr>
          <p:nvPr>
            <p:ph idx="1"/>
          </p:nvPr>
        </p:nvSpPr>
        <p:spPr>
          <a:xfrm>
            <a:off x="511228" y="1828800"/>
            <a:ext cx="8404172" cy="4419600"/>
          </a:xfrm>
        </p:spPr>
        <p:txBody>
          <a:bodyPr>
            <a:normAutofit/>
          </a:bodyPr>
          <a:lstStyle/>
          <a:p>
            <a:pPr algn="just">
              <a:lnSpc>
                <a:spcPct val="90000"/>
              </a:lnSpc>
              <a:spcBef>
                <a:spcPts val="2400"/>
              </a:spcBef>
            </a:pPr>
            <a:r>
              <a:rPr lang="en-US" sz="2400" dirty="0"/>
              <a:t>Collect your references – easier in excel</a:t>
            </a:r>
          </a:p>
          <a:p>
            <a:pPr lvl="1" algn="just">
              <a:lnSpc>
                <a:spcPct val="90000"/>
              </a:lnSpc>
              <a:spcBef>
                <a:spcPts val="2400"/>
              </a:spcBef>
            </a:pPr>
            <a:r>
              <a:rPr lang="en-US" sz="2000" dirty="0"/>
              <a:t>Take notes of key points in article / book that may be useful or relevant</a:t>
            </a:r>
          </a:p>
          <a:p>
            <a:pPr algn="just">
              <a:lnSpc>
                <a:spcPct val="90000"/>
              </a:lnSpc>
              <a:spcBef>
                <a:spcPts val="2400"/>
              </a:spcBef>
            </a:pPr>
            <a:r>
              <a:rPr lang="en-US" sz="2400" dirty="0"/>
              <a:t>Put references in appropriate format</a:t>
            </a:r>
          </a:p>
          <a:p>
            <a:pPr algn="just">
              <a:lnSpc>
                <a:spcPct val="90000"/>
              </a:lnSpc>
              <a:spcBef>
                <a:spcPts val="2400"/>
              </a:spcBef>
            </a:pPr>
            <a:r>
              <a:rPr lang="en-US" sz="2400" dirty="0"/>
              <a:t>Write a research argument for your work</a:t>
            </a:r>
          </a:p>
          <a:p>
            <a:pPr algn="just">
              <a:lnSpc>
                <a:spcPct val="90000"/>
              </a:lnSpc>
              <a:spcBef>
                <a:spcPts val="2400"/>
              </a:spcBef>
            </a:pPr>
            <a:r>
              <a:rPr lang="en-US" sz="2400" dirty="0"/>
              <a:t>Cut and paste references in their appropriate places in the research argument</a:t>
            </a:r>
          </a:p>
          <a:p>
            <a:pPr algn="just">
              <a:lnSpc>
                <a:spcPct val="90000"/>
              </a:lnSpc>
              <a:spcBef>
                <a:spcPts val="2400"/>
              </a:spcBef>
            </a:pPr>
            <a:r>
              <a:rPr lang="en-US" sz="2400" dirty="0"/>
              <a:t>Write review</a:t>
            </a:r>
          </a:p>
          <a:p>
            <a:pPr>
              <a:lnSpc>
                <a:spcPct val="90000"/>
              </a:lnSpc>
            </a:pPr>
            <a:endParaRPr lang="en-US" sz="2800" dirty="0"/>
          </a:p>
        </p:txBody>
      </p:sp>
      <p:sp>
        <p:nvSpPr>
          <p:cNvPr id="6" name="Slide Number Placeholder 5"/>
          <p:cNvSpPr>
            <a:spLocks noGrp="1"/>
          </p:cNvSpPr>
          <p:nvPr>
            <p:ph type="sldNum" sz="quarter" idx="12"/>
          </p:nvPr>
        </p:nvSpPr>
        <p:spPr/>
        <p:txBody>
          <a:bodyPr/>
          <a:lstStyle/>
          <a:p>
            <a:fld id="{C5974605-44EA-465A-8C4A-17F1C98DC88A}" type="slidenum">
              <a:rPr lang="en-US"/>
              <a:pPr/>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 simple words</a:t>
            </a:r>
          </a:p>
        </p:txBody>
      </p:sp>
      <p:sp>
        <p:nvSpPr>
          <p:cNvPr id="3" name="Content Placeholder 2"/>
          <p:cNvSpPr>
            <a:spLocks noGrp="1"/>
          </p:cNvSpPr>
          <p:nvPr>
            <p:ph idx="1"/>
          </p:nvPr>
        </p:nvSpPr>
        <p:spPr/>
        <p:txBody>
          <a:bodyPr/>
          <a:lstStyle/>
          <a:p>
            <a:pPr algn="just">
              <a:buNone/>
            </a:pPr>
            <a:r>
              <a:rPr lang="en-US" dirty="0"/>
              <a:t>A research paper is expanded writing that presents your own interpretation or evaluation or argument.</a:t>
            </a:r>
          </a:p>
          <a:p>
            <a:pPr algn="just">
              <a:buNone/>
            </a:pPr>
            <a:r>
              <a:rPr lang="en-US" dirty="0"/>
              <a:t>A research paper involves surveying a field of knowledge in order to find the best possible information in that field. And that survey can be orderly and focused, if you know how to approach it.</a:t>
            </a:r>
          </a:p>
          <a:p>
            <a:pPr>
              <a:buNone/>
            </a:pPr>
            <a:endParaRPr lang="en-US" dirty="0"/>
          </a:p>
        </p:txBody>
      </p:sp>
      <p:sp>
        <p:nvSpPr>
          <p:cNvPr id="4" name="Slide Number Placeholder 3"/>
          <p:cNvSpPr>
            <a:spLocks noGrp="1"/>
          </p:cNvSpPr>
          <p:nvPr>
            <p:ph type="sldNum" sz="quarter" idx="12"/>
          </p:nvPr>
        </p:nvSpPr>
        <p:spPr/>
        <p:txBody>
          <a:bodyPr/>
          <a:lstStyle/>
          <a:p>
            <a:fld id="{D28E220A-84C2-4846-AC7B-7B18B947B1FD}" type="slidenum">
              <a:rPr lang="en-US" smtClean="0"/>
              <a:pPr/>
              <a:t>4</a:t>
            </a:fld>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02DD15C-3090-404B-B601-7837A0DF99F4}" type="slidenum">
              <a:rPr lang="en-US" smtClean="0"/>
              <a:pPr/>
              <a:t>40</a:t>
            </a:fld>
            <a:endParaRPr lang="en-US"/>
          </a:p>
        </p:txBody>
      </p:sp>
      <p:graphicFrame>
        <p:nvGraphicFramePr>
          <p:cNvPr id="3" name="Table 2"/>
          <p:cNvGraphicFramePr>
            <a:graphicFrameLocks noGrp="1"/>
          </p:cNvGraphicFramePr>
          <p:nvPr>
            <p:extLst>
              <p:ext uri="{D42A27DB-BD31-4B8C-83A1-F6EECF244321}">
                <p14:modId xmlns:p14="http://schemas.microsoft.com/office/powerpoint/2010/main" val="3245151425"/>
              </p:ext>
            </p:extLst>
          </p:nvPr>
        </p:nvGraphicFramePr>
        <p:xfrm>
          <a:off x="381002" y="914400"/>
          <a:ext cx="8534399" cy="5875316"/>
        </p:xfrm>
        <a:graphic>
          <a:graphicData uri="http://schemas.openxmlformats.org/drawingml/2006/table">
            <a:tbl>
              <a:tblPr>
                <a:tableStyleId>{5940675A-B579-460E-94D1-54222C63F5DA}</a:tableStyleId>
              </a:tblPr>
              <a:tblGrid>
                <a:gridCol w="627531">
                  <a:extLst>
                    <a:ext uri="{9D8B030D-6E8A-4147-A177-3AD203B41FA5}">
                      <a16:colId xmlns:a16="http://schemas.microsoft.com/office/drawing/2014/main" val="20000"/>
                    </a:ext>
                  </a:extLst>
                </a:gridCol>
                <a:gridCol w="878541">
                  <a:extLst>
                    <a:ext uri="{9D8B030D-6E8A-4147-A177-3AD203B41FA5}">
                      <a16:colId xmlns:a16="http://schemas.microsoft.com/office/drawing/2014/main" val="20001"/>
                    </a:ext>
                  </a:extLst>
                </a:gridCol>
                <a:gridCol w="2186698">
                  <a:extLst>
                    <a:ext uri="{9D8B030D-6E8A-4147-A177-3AD203B41FA5}">
                      <a16:colId xmlns:a16="http://schemas.microsoft.com/office/drawing/2014/main" val="20002"/>
                    </a:ext>
                  </a:extLst>
                </a:gridCol>
                <a:gridCol w="1148861">
                  <a:extLst>
                    <a:ext uri="{9D8B030D-6E8A-4147-A177-3AD203B41FA5}">
                      <a16:colId xmlns:a16="http://schemas.microsoft.com/office/drawing/2014/main" val="126442244"/>
                    </a:ext>
                  </a:extLst>
                </a:gridCol>
                <a:gridCol w="1254367">
                  <a:extLst>
                    <a:ext uri="{9D8B030D-6E8A-4147-A177-3AD203B41FA5}">
                      <a16:colId xmlns:a16="http://schemas.microsoft.com/office/drawing/2014/main" val="20003"/>
                    </a:ext>
                  </a:extLst>
                </a:gridCol>
                <a:gridCol w="1219200">
                  <a:extLst>
                    <a:ext uri="{9D8B030D-6E8A-4147-A177-3AD203B41FA5}">
                      <a16:colId xmlns:a16="http://schemas.microsoft.com/office/drawing/2014/main" val="20004"/>
                    </a:ext>
                  </a:extLst>
                </a:gridCol>
                <a:gridCol w="1219201">
                  <a:extLst>
                    <a:ext uri="{9D8B030D-6E8A-4147-A177-3AD203B41FA5}">
                      <a16:colId xmlns:a16="http://schemas.microsoft.com/office/drawing/2014/main" val="20005"/>
                    </a:ext>
                  </a:extLst>
                </a:gridCol>
              </a:tblGrid>
              <a:tr h="390008">
                <a:tc gridSpan="7">
                  <a:txBody>
                    <a:bodyPr/>
                    <a:lstStyle/>
                    <a:p>
                      <a:pPr algn="ctr" fontAlgn="b"/>
                      <a:r>
                        <a:rPr lang="en-US" sz="2400" b="1" i="0" u="none" strike="noStrike" dirty="0">
                          <a:solidFill>
                            <a:srgbClr val="000000"/>
                          </a:solidFill>
                          <a:latin typeface="Calibri"/>
                        </a:rPr>
                        <a:t>Review of Literature using Excel</a:t>
                      </a:r>
                    </a:p>
                  </a:txBody>
                  <a:tcPr marL="0" marR="0" marT="0" marB="0"/>
                </a:tc>
                <a:tc hMerge="1">
                  <a:txBody>
                    <a:bodyPr/>
                    <a:lstStyle/>
                    <a:p>
                      <a:pPr algn="l" fontAlgn="b"/>
                      <a:endParaRPr lang="en-US" sz="2000" b="1" i="0" u="none" strike="noStrike" dirty="0">
                        <a:solidFill>
                          <a:srgbClr val="000000"/>
                        </a:solidFill>
                        <a:latin typeface="Calibri"/>
                      </a:endParaRPr>
                    </a:p>
                  </a:txBody>
                  <a:tcPr marL="7633" marR="7633" marT="7633" marB="0"/>
                </a:tc>
                <a:tc hMerge="1">
                  <a:txBody>
                    <a:bodyPr/>
                    <a:lstStyle/>
                    <a:p>
                      <a:pPr algn="l" fontAlgn="b"/>
                      <a:endParaRPr lang="en-US" sz="2000" b="1" i="0" u="none" strike="noStrike" dirty="0">
                        <a:solidFill>
                          <a:srgbClr val="000000"/>
                        </a:solidFill>
                        <a:latin typeface="Calibri"/>
                      </a:endParaRPr>
                    </a:p>
                  </a:txBody>
                  <a:tcPr marL="7633" marR="7633" marT="7633" marB="0"/>
                </a:tc>
                <a:tc hMerge="1">
                  <a:txBody>
                    <a:bodyPr/>
                    <a:lstStyle/>
                    <a:p>
                      <a:endParaRPr lang="en-US"/>
                    </a:p>
                  </a:txBody>
                  <a:tcPr/>
                </a:tc>
                <a:tc hMerge="1">
                  <a:txBody>
                    <a:bodyPr/>
                    <a:lstStyle/>
                    <a:p>
                      <a:pPr algn="l" fontAlgn="b"/>
                      <a:endParaRPr lang="en-US" sz="2000" b="1" i="0" u="none" strike="noStrike" dirty="0">
                        <a:solidFill>
                          <a:srgbClr val="000000"/>
                        </a:solidFill>
                        <a:latin typeface="Calibri"/>
                      </a:endParaRPr>
                    </a:p>
                  </a:txBody>
                  <a:tcPr marL="7633" marR="7633" marT="7633" marB="0"/>
                </a:tc>
                <a:tc hMerge="1">
                  <a:txBody>
                    <a:bodyPr/>
                    <a:lstStyle/>
                    <a:p>
                      <a:pPr algn="l" fontAlgn="b"/>
                      <a:endParaRPr lang="en-US" sz="2000" b="1" i="0" u="none" strike="noStrike" dirty="0">
                        <a:solidFill>
                          <a:srgbClr val="000000"/>
                        </a:solidFill>
                        <a:latin typeface="Calibri"/>
                      </a:endParaRPr>
                    </a:p>
                  </a:txBody>
                  <a:tcPr marL="7633" marR="7633" marT="7633" marB="0"/>
                </a:tc>
                <a:tc hMerge="1">
                  <a:txBody>
                    <a:bodyPr/>
                    <a:lstStyle/>
                    <a:p>
                      <a:pPr algn="l" fontAlgn="b"/>
                      <a:endParaRPr lang="en-US" sz="2000" b="1" i="0" u="none" strike="noStrike" dirty="0">
                        <a:solidFill>
                          <a:srgbClr val="000000"/>
                        </a:solidFill>
                        <a:latin typeface="Calibri"/>
                      </a:endParaRPr>
                    </a:p>
                  </a:txBody>
                  <a:tcPr marL="7633" marR="7633" marT="7633" marB="0"/>
                </a:tc>
                <a:extLst>
                  <a:ext uri="{0D108BD9-81ED-4DB2-BD59-A6C34878D82A}">
                    <a16:rowId xmlns:a16="http://schemas.microsoft.com/office/drawing/2014/main" val="10000"/>
                  </a:ext>
                </a:extLst>
              </a:tr>
              <a:tr h="661859">
                <a:tc>
                  <a:txBody>
                    <a:bodyPr/>
                    <a:lstStyle/>
                    <a:p>
                      <a:pPr marL="91440" algn="l" fontAlgn="b"/>
                      <a:r>
                        <a:rPr lang="en-US" sz="1600" u="none" strike="noStrike" dirty="0"/>
                        <a:t>Year of </a:t>
                      </a:r>
                      <a:r>
                        <a:rPr lang="en-US" sz="1600" u="none" strike="noStrike" dirty="0" err="1"/>
                        <a:t>Publ</a:t>
                      </a:r>
                      <a:endParaRPr lang="en-US" sz="1600" b="1" i="0" u="none" strike="noStrike" dirty="0">
                        <a:solidFill>
                          <a:srgbClr val="000000"/>
                        </a:solidFill>
                        <a:latin typeface="Calibri"/>
                      </a:endParaRPr>
                    </a:p>
                  </a:txBody>
                  <a:tcPr marL="0" marR="0" marT="0" marB="0"/>
                </a:tc>
                <a:tc>
                  <a:txBody>
                    <a:bodyPr/>
                    <a:lstStyle/>
                    <a:p>
                      <a:pPr marL="91440" algn="l" fontAlgn="b"/>
                      <a:r>
                        <a:rPr lang="en-US" sz="1600" u="none" strike="noStrike" dirty="0"/>
                        <a:t>Authors</a:t>
                      </a:r>
                      <a:endParaRPr lang="en-US" sz="1600" b="1" i="0" u="none" strike="noStrike" dirty="0">
                        <a:solidFill>
                          <a:srgbClr val="000000"/>
                        </a:solidFill>
                        <a:latin typeface="Calibri"/>
                      </a:endParaRPr>
                    </a:p>
                  </a:txBody>
                  <a:tcPr marL="0" marR="0" marT="0" marB="0"/>
                </a:tc>
                <a:tc>
                  <a:txBody>
                    <a:bodyPr/>
                    <a:lstStyle/>
                    <a:p>
                      <a:pPr marL="91440" algn="l" fontAlgn="b"/>
                      <a:r>
                        <a:rPr lang="en-US" sz="1600" u="none" strike="noStrike" dirty="0"/>
                        <a:t>Variables of the Study</a:t>
                      </a:r>
                      <a:endParaRPr lang="en-US" sz="1600" b="1" i="0" u="none" strike="noStrike" dirty="0">
                        <a:solidFill>
                          <a:srgbClr val="000000"/>
                        </a:solidFill>
                        <a:latin typeface="Calibri"/>
                      </a:endParaRPr>
                    </a:p>
                  </a:txBody>
                  <a:tcPr marL="0" marR="0" marT="0" marB="0"/>
                </a:tc>
                <a:tc>
                  <a:txBody>
                    <a:bodyPr/>
                    <a:lstStyle/>
                    <a:p>
                      <a:pPr marL="91440" algn="l" fontAlgn="b"/>
                      <a:r>
                        <a:rPr lang="en-US" sz="1600" b="1" i="0" u="none" strike="noStrike" dirty="0">
                          <a:solidFill>
                            <a:srgbClr val="000000"/>
                          </a:solidFill>
                          <a:latin typeface="Calibri"/>
                        </a:rPr>
                        <a:t>Sector</a:t>
                      </a:r>
                    </a:p>
                  </a:txBody>
                  <a:tcPr marL="0" marR="0" marT="0" marB="0"/>
                </a:tc>
                <a:tc>
                  <a:txBody>
                    <a:bodyPr/>
                    <a:lstStyle/>
                    <a:p>
                      <a:pPr marL="91440" algn="l" fontAlgn="b"/>
                      <a:r>
                        <a:rPr lang="en-US" sz="1600" u="none" strike="noStrike" dirty="0"/>
                        <a:t> Relationships Tested</a:t>
                      </a:r>
                      <a:endParaRPr lang="en-US" sz="1600" b="1" i="0" u="none" strike="noStrike" dirty="0">
                        <a:solidFill>
                          <a:srgbClr val="000000"/>
                        </a:solidFill>
                        <a:latin typeface="Calibri"/>
                      </a:endParaRPr>
                    </a:p>
                  </a:txBody>
                  <a:tcPr marL="0" marR="0" marT="0" marB="0"/>
                </a:tc>
                <a:tc>
                  <a:txBody>
                    <a:bodyPr/>
                    <a:lstStyle/>
                    <a:p>
                      <a:pPr marL="91440" algn="l" fontAlgn="b"/>
                      <a:r>
                        <a:rPr lang="en-US" sz="1600" u="none" strike="noStrike"/>
                        <a:t>Main Findings</a:t>
                      </a:r>
                      <a:endParaRPr lang="en-US" sz="1600" b="1" i="0" u="none" strike="noStrike">
                        <a:solidFill>
                          <a:srgbClr val="000000"/>
                        </a:solidFill>
                        <a:latin typeface="Calibri"/>
                      </a:endParaRPr>
                    </a:p>
                  </a:txBody>
                  <a:tcPr marL="0" marR="0" marT="0" marB="0"/>
                </a:tc>
                <a:tc>
                  <a:txBody>
                    <a:bodyPr/>
                    <a:lstStyle/>
                    <a:p>
                      <a:pPr marL="91440" algn="l" fontAlgn="b"/>
                      <a:r>
                        <a:rPr lang="en-US" sz="1600" u="none" strike="noStrike"/>
                        <a:t>Publication details</a:t>
                      </a:r>
                      <a:endParaRPr lang="en-US" sz="1600" b="1" i="0" u="none" strike="noStrike">
                        <a:solidFill>
                          <a:srgbClr val="000000"/>
                        </a:solidFill>
                        <a:latin typeface="Calibri"/>
                      </a:endParaRPr>
                    </a:p>
                  </a:txBody>
                  <a:tcPr marL="0" marR="0" marT="0" marB="0"/>
                </a:tc>
                <a:extLst>
                  <a:ext uri="{0D108BD9-81ED-4DB2-BD59-A6C34878D82A}">
                    <a16:rowId xmlns:a16="http://schemas.microsoft.com/office/drawing/2014/main" val="10001"/>
                  </a:ext>
                </a:extLst>
              </a:tr>
              <a:tr h="751268">
                <a:tc>
                  <a:txBody>
                    <a:bodyPr/>
                    <a:lstStyle/>
                    <a:p>
                      <a:pPr marL="91440" algn="l" fontAlgn="b"/>
                      <a:r>
                        <a:rPr lang="en-US" sz="1600" u="none" strike="noStrike" dirty="0"/>
                        <a:t>2013</a:t>
                      </a:r>
                      <a:endParaRPr lang="en-US" sz="1600" b="0" i="0" u="none" strike="noStrike" dirty="0">
                        <a:solidFill>
                          <a:srgbClr val="000000"/>
                        </a:solidFill>
                        <a:latin typeface="Calibri"/>
                      </a:endParaRPr>
                    </a:p>
                  </a:txBody>
                  <a:tcPr marL="0" marR="0" marT="0" marB="0"/>
                </a:tc>
                <a:tc>
                  <a:txBody>
                    <a:bodyPr/>
                    <a:lstStyle/>
                    <a:p>
                      <a:pPr marL="91440" algn="l" fontAlgn="b"/>
                      <a:r>
                        <a:rPr lang="en-US" sz="1600" b="0" i="0" u="none" strike="noStrike" dirty="0">
                          <a:solidFill>
                            <a:srgbClr val="000000"/>
                          </a:solidFill>
                          <a:latin typeface="Calibri"/>
                        </a:rPr>
                        <a:t>XYZ</a:t>
                      </a:r>
                    </a:p>
                  </a:txBody>
                  <a:tcPr marL="0" marR="0" marT="0" marB="0"/>
                </a:tc>
                <a:tc>
                  <a:txBody>
                    <a:bodyPr/>
                    <a:lstStyle/>
                    <a:p>
                      <a:pPr marL="91440" algn="l" fontAlgn="b"/>
                      <a:r>
                        <a:rPr lang="en-US" sz="1600" u="none" strike="noStrike" dirty="0"/>
                        <a:t>Patient Loyalty, Patient Satisfaction</a:t>
                      </a:r>
                    </a:p>
                    <a:p>
                      <a:pPr marL="91440" marR="0" indent="0" algn="l" defTabSz="914400" rtl="0" eaLnBrk="1" fontAlgn="b" latinLnBrk="0" hangingPunct="1">
                        <a:lnSpc>
                          <a:spcPct val="100000"/>
                        </a:lnSpc>
                        <a:spcBef>
                          <a:spcPts val="0"/>
                        </a:spcBef>
                        <a:spcAft>
                          <a:spcPts val="0"/>
                        </a:spcAft>
                        <a:buClrTx/>
                        <a:buSzTx/>
                        <a:buFontTx/>
                        <a:buNone/>
                        <a:tabLst/>
                        <a:defRPr/>
                      </a:pPr>
                      <a:r>
                        <a:rPr lang="en-US" sz="1600" u="none" strike="noStrike" dirty="0"/>
                        <a:t>Ser. Quality, Trust</a:t>
                      </a:r>
                      <a:endParaRPr lang="en-US" sz="1600" b="0" i="0" u="none" strike="noStrike" dirty="0">
                        <a:solidFill>
                          <a:srgbClr val="000000"/>
                        </a:solidFill>
                        <a:latin typeface="Calibri"/>
                      </a:endParaRPr>
                    </a:p>
                  </a:txBody>
                  <a:tcPr marL="0" marR="0" marT="0" marB="0"/>
                </a:tc>
                <a:tc>
                  <a:txBody>
                    <a:bodyPr/>
                    <a:lstStyle/>
                    <a:p>
                      <a:pPr marL="91440" marR="0" indent="0" algn="l" defTabSz="914400" rtl="0" eaLnBrk="1" fontAlgn="b" latinLnBrk="0" hangingPunct="1">
                        <a:lnSpc>
                          <a:spcPct val="100000"/>
                        </a:lnSpc>
                        <a:spcBef>
                          <a:spcPts val="0"/>
                        </a:spcBef>
                        <a:spcAft>
                          <a:spcPts val="0"/>
                        </a:spcAft>
                        <a:buClrTx/>
                        <a:buSzTx/>
                        <a:buFontTx/>
                        <a:buNone/>
                        <a:tabLst/>
                        <a:defRPr/>
                      </a:pPr>
                      <a:r>
                        <a:rPr lang="en-US" sz="1600" b="0" i="0" u="none" strike="noStrike" dirty="0">
                          <a:solidFill>
                            <a:srgbClr val="000000"/>
                          </a:solidFill>
                          <a:latin typeface="Calibri"/>
                        </a:rPr>
                        <a:t>Healthcare</a:t>
                      </a:r>
                    </a:p>
                  </a:txBody>
                  <a:tcPr marL="0" marR="0" marT="0" marB="0"/>
                </a:tc>
                <a:tc>
                  <a:txBody>
                    <a:bodyPr/>
                    <a:lstStyle/>
                    <a:p>
                      <a:pPr marL="91440" algn="l" fontAlgn="b"/>
                      <a:r>
                        <a:rPr lang="en-US" sz="1600" u="none" strike="noStrike" dirty="0"/>
                        <a:t>Trust-PL</a:t>
                      </a:r>
                      <a:endParaRPr lang="en-US" sz="1600" b="0" i="0" u="none" strike="noStrike" dirty="0">
                        <a:solidFill>
                          <a:srgbClr val="000000"/>
                        </a:solidFill>
                        <a:latin typeface="Calibri"/>
                      </a:endParaRPr>
                    </a:p>
                  </a:txBody>
                  <a:tcPr marL="0" marR="0" marT="0" marB="0"/>
                </a:tc>
                <a:tc>
                  <a:txBody>
                    <a:bodyPr/>
                    <a:lstStyle/>
                    <a:p>
                      <a:pPr marL="91440" algn="l" fontAlgn="b"/>
                      <a:r>
                        <a:rPr lang="en-US" sz="1600" u="none" strike="noStrike" dirty="0"/>
                        <a:t>Insignificant</a:t>
                      </a:r>
                      <a:endParaRPr lang="en-US" sz="1600" b="0" i="0" u="none" strike="noStrike" dirty="0">
                        <a:solidFill>
                          <a:srgbClr val="000000"/>
                        </a:solidFill>
                        <a:latin typeface="Calibri"/>
                      </a:endParaRPr>
                    </a:p>
                  </a:txBody>
                  <a:tcPr marL="0" marR="0" marT="0" marB="0"/>
                </a:tc>
                <a:tc>
                  <a:txBody>
                    <a:bodyPr/>
                    <a:lstStyle/>
                    <a:p>
                      <a:pPr algn="ctr"/>
                      <a:r>
                        <a:rPr lang="en-US" baseline="0" dirty="0"/>
                        <a:t> </a:t>
                      </a:r>
                      <a:r>
                        <a:rPr lang="en-US" sz="1400" baseline="0" dirty="0"/>
                        <a:t>JOURNAL NAME</a:t>
                      </a:r>
                      <a:endParaRPr lang="en-US" dirty="0"/>
                    </a:p>
                  </a:txBody>
                  <a:tcPr marL="0" marR="0" marT="0" marB="0"/>
                </a:tc>
                <a:extLst>
                  <a:ext uri="{0D108BD9-81ED-4DB2-BD59-A6C34878D82A}">
                    <a16:rowId xmlns:a16="http://schemas.microsoft.com/office/drawing/2014/main" val="10002"/>
                  </a:ext>
                </a:extLst>
              </a:tr>
              <a:tr h="804091">
                <a:tc>
                  <a:txBody>
                    <a:bodyPr/>
                    <a:lstStyle/>
                    <a:p>
                      <a:pPr marL="91440" algn="l" fontAlgn="b"/>
                      <a:r>
                        <a:rPr lang="en-US" sz="1600" b="0" i="0" u="none" strike="noStrike" dirty="0">
                          <a:solidFill>
                            <a:srgbClr val="000000"/>
                          </a:solidFill>
                          <a:latin typeface="Calibri"/>
                        </a:rPr>
                        <a:t>2013</a:t>
                      </a:r>
                    </a:p>
                  </a:txBody>
                  <a:tcPr marL="0" marR="0" marT="0" marB="0"/>
                </a:tc>
                <a:tc>
                  <a:txBody>
                    <a:bodyPr/>
                    <a:lstStyle/>
                    <a:p>
                      <a:pPr marL="91440" algn="l" fontAlgn="b"/>
                      <a:r>
                        <a:rPr lang="en-US" sz="1600" b="0" i="0" u="none" strike="noStrike">
                          <a:solidFill>
                            <a:srgbClr val="000000"/>
                          </a:solidFill>
                          <a:latin typeface="Calibri"/>
                        </a:rPr>
                        <a:t>XYZ</a:t>
                      </a:r>
                      <a:endParaRPr lang="en-US" sz="1600" b="0" i="0" u="none" strike="noStrike" dirty="0">
                        <a:solidFill>
                          <a:srgbClr val="000000"/>
                        </a:solidFill>
                        <a:latin typeface="Calibri"/>
                      </a:endParaRPr>
                    </a:p>
                  </a:txBody>
                  <a:tcPr marL="0" marR="0" marT="0" marB="0"/>
                </a:tc>
                <a:tc>
                  <a:txBody>
                    <a:bodyPr/>
                    <a:lstStyle/>
                    <a:p>
                      <a:pPr marL="91440" algn="l" fontAlgn="b"/>
                      <a:r>
                        <a:rPr lang="en-US" sz="1600" u="none" strike="noStrike" dirty="0"/>
                        <a:t>Patient Loyalty, Patient Satisfaction</a:t>
                      </a:r>
                    </a:p>
                    <a:p>
                      <a:pPr marL="91440" marR="0" indent="0" algn="l" defTabSz="914400" rtl="0" eaLnBrk="1" fontAlgn="b" latinLnBrk="0" hangingPunct="1">
                        <a:lnSpc>
                          <a:spcPct val="100000"/>
                        </a:lnSpc>
                        <a:spcBef>
                          <a:spcPts val="0"/>
                        </a:spcBef>
                        <a:spcAft>
                          <a:spcPts val="0"/>
                        </a:spcAft>
                        <a:buClrTx/>
                        <a:buSzTx/>
                        <a:buFontTx/>
                        <a:buNone/>
                        <a:tabLst/>
                        <a:defRPr/>
                      </a:pPr>
                      <a:r>
                        <a:rPr lang="en-US" sz="1600" u="none" strike="noStrike" dirty="0"/>
                        <a:t>Ser.  Quality, Trust</a:t>
                      </a:r>
                      <a:endParaRPr lang="en-US" sz="1600" b="0" i="0" u="none" strike="noStrike" dirty="0">
                        <a:solidFill>
                          <a:srgbClr val="000000"/>
                        </a:solidFill>
                        <a:latin typeface="Calibri"/>
                      </a:endParaRPr>
                    </a:p>
                  </a:txBody>
                  <a:tcPr marL="0" marR="0" marT="0" marB="0"/>
                </a:tc>
                <a:tc>
                  <a:txBody>
                    <a:bodyPr/>
                    <a:lstStyle/>
                    <a:p>
                      <a:pPr marL="91440" marR="0" indent="0" algn="l" defTabSz="914400" rtl="0" eaLnBrk="1" fontAlgn="b" latinLnBrk="0" hangingPunct="1">
                        <a:lnSpc>
                          <a:spcPct val="100000"/>
                        </a:lnSpc>
                        <a:spcBef>
                          <a:spcPts val="0"/>
                        </a:spcBef>
                        <a:spcAft>
                          <a:spcPts val="0"/>
                        </a:spcAft>
                        <a:buClrTx/>
                        <a:buSzTx/>
                        <a:buFontTx/>
                        <a:buNone/>
                        <a:tabLst/>
                        <a:defRPr/>
                      </a:pPr>
                      <a:r>
                        <a:rPr lang="en-US" sz="1600" b="0" i="0" u="none" strike="noStrike" dirty="0">
                          <a:solidFill>
                            <a:srgbClr val="000000"/>
                          </a:solidFill>
                          <a:latin typeface="Calibri"/>
                        </a:rPr>
                        <a:t>Healthcare</a:t>
                      </a:r>
                    </a:p>
                  </a:txBody>
                  <a:tcPr marL="0" marR="0" marT="0" marB="0"/>
                </a:tc>
                <a:tc>
                  <a:txBody>
                    <a:bodyPr/>
                    <a:lstStyle/>
                    <a:p>
                      <a:pPr marL="91440" algn="l" fontAlgn="b"/>
                      <a:r>
                        <a:rPr lang="en-US" sz="1600" u="none" strike="noStrike" dirty="0"/>
                        <a:t>CS-PL</a:t>
                      </a:r>
                      <a:endParaRPr lang="en-US" sz="1600" b="0" i="0" u="none" strike="noStrike" dirty="0">
                        <a:solidFill>
                          <a:srgbClr val="000000"/>
                        </a:solidFill>
                        <a:latin typeface="Calibri"/>
                      </a:endParaRPr>
                    </a:p>
                  </a:txBody>
                  <a:tcPr marL="0" marR="0" marT="0" marB="0"/>
                </a:tc>
                <a:tc>
                  <a:txBody>
                    <a:bodyPr/>
                    <a:lstStyle/>
                    <a:p>
                      <a:pPr marL="91440" algn="l" fontAlgn="b"/>
                      <a:r>
                        <a:rPr lang="en-US" sz="1600" u="none" strike="noStrike" dirty="0"/>
                        <a:t>Significant</a:t>
                      </a:r>
                      <a:endParaRPr lang="en-US" sz="1600" b="0" i="0" u="none" strike="noStrike" dirty="0">
                        <a:solidFill>
                          <a:srgbClr val="000000"/>
                        </a:solidFill>
                        <a:latin typeface="Calibri"/>
                      </a:endParaRPr>
                    </a:p>
                  </a:txBody>
                  <a:tcPr marL="0" marR="0" marT="0" marB="0"/>
                </a:tc>
                <a:tc>
                  <a:txBody>
                    <a:bodyPr/>
                    <a:lstStyle/>
                    <a:p>
                      <a:pPr algn="ctr"/>
                      <a:r>
                        <a:rPr lang="en-US" baseline="0"/>
                        <a:t> </a:t>
                      </a:r>
                      <a:r>
                        <a:rPr lang="en-US" sz="1400" baseline="0"/>
                        <a:t>JOURNAL NAME</a:t>
                      </a:r>
                      <a:endParaRPr lang="en-US" dirty="0"/>
                    </a:p>
                  </a:txBody>
                  <a:tcPr marL="0" marR="0" marT="0" marB="0"/>
                </a:tc>
                <a:extLst>
                  <a:ext uri="{0D108BD9-81ED-4DB2-BD59-A6C34878D82A}">
                    <a16:rowId xmlns:a16="http://schemas.microsoft.com/office/drawing/2014/main" val="10003"/>
                  </a:ext>
                </a:extLst>
              </a:tr>
              <a:tr h="741023">
                <a:tc>
                  <a:txBody>
                    <a:bodyPr/>
                    <a:lstStyle/>
                    <a:p>
                      <a:pPr marL="91440" algn="l" fontAlgn="b"/>
                      <a:r>
                        <a:rPr lang="en-US" sz="1600" b="0" i="0" u="none" strike="noStrike" dirty="0">
                          <a:solidFill>
                            <a:srgbClr val="000000"/>
                          </a:solidFill>
                          <a:latin typeface="Calibri"/>
                        </a:rPr>
                        <a:t>2013</a:t>
                      </a:r>
                    </a:p>
                  </a:txBody>
                  <a:tcPr marL="0" marR="0" marT="0" marB="0"/>
                </a:tc>
                <a:tc>
                  <a:txBody>
                    <a:bodyPr/>
                    <a:lstStyle/>
                    <a:p>
                      <a:pPr marL="91440" algn="l" fontAlgn="b"/>
                      <a:r>
                        <a:rPr lang="en-US" sz="1600" b="0" i="0" u="none" strike="noStrike">
                          <a:solidFill>
                            <a:srgbClr val="000000"/>
                          </a:solidFill>
                          <a:latin typeface="Calibri"/>
                        </a:rPr>
                        <a:t>XYZ</a:t>
                      </a:r>
                      <a:endParaRPr lang="en-US" sz="1600" b="0" i="0" u="none" strike="noStrike" dirty="0">
                        <a:solidFill>
                          <a:srgbClr val="000000"/>
                        </a:solidFill>
                        <a:latin typeface="Calibri"/>
                      </a:endParaRPr>
                    </a:p>
                  </a:txBody>
                  <a:tcPr marL="0" marR="0" marT="0" marB="0"/>
                </a:tc>
                <a:tc>
                  <a:txBody>
                    <a:bodyPr/>
                    <a:lstStyle/>
                    <a:p>
                      <a:pPr marL="91440" algn="l" fontAlgn="b"/>
                      <a:r>
                        <a:rPr lang="en-US" sz="1600" u="none" strike="noStrike" dirty="0"/>
                        <a:t>Patient Loyalty, Patient Satisfaction</a:t>
                      </a:r>
                    </a:p>
                    <a:p>
                      <a:pPr marL="91440" marR="0" indent="0" algn="l" defTabSz="914400" rtl="0" eaLnBrk="1" fontAlgn="b" latinLnBrk="0" hangingPunct="1">
                        <a:lnSpc>
                          <a:spcPct val="100000"/>
                        </a:lnSpc>
                        <a:spcBef>
                          <a:spcPts val="0"/>
                        </a:spcBef>
                        <a:spcAft>
                          <a:spcPts val="0"/>
                        </a:spcAft>
                        <a:buClrTx/>
                        <a:buSzTx/>
                        <a:buFontTx/>
                        <a:buNone/>
                        <a:tabLst/>
                        <a:defRPr/>
                      </a:pPr>
                      <a:r>
                        <a:rPr lang="en-US" sz="1600" u="none" strike="noStrike" dirty="0"/>
                        <a:t>Ser. Quality, Trust</a:t>
                      </a:r>
                      <a:endParaRPr lang="en-US" sz="1600" b="0" i="0" u="none" strike="noStrike" dirty="0">
                        <a:solidFill>
                          <a:srgbClr val="000000"/>
                        </a:solidFill>
                        <a:latin typeface="Calibri"/>
                      </a:endParaRPr>
                    </a:p>
                  </a:txBody>
                  <a:tcPr marL="0" marR="0" marT="0" marB="0"/>
                </a:tc>
                <a:tc>
                  <a:txBody>
                    <a:bodyPr/>
                    <a:lstStyle/>
                    <a:p>
                      <a:pPr marL="91440" marR="0" indent="0" algn="l" defTabSz="914400" rtl="0" eaLnBrk="1" fontAlgn="b" latinLnBrk="0" hangingPunct="1">
                        <a:lnSpc>
                          <a:spcPct val="100000"/>
                        </a:lnSpc>
                        <a:spcBef>
                          <a:spcPts val="0"/>
                        </a:spcBef>
                        <a:spcAft>
                          <a:spcPts val="0"/>
                        </a:spcAft>
                        <a:buClrTx/>
                        <a:buSzTx/>
                        <a:buFontTx/>
                        <a:buNone/>
                        <a:tabLst/>
                        <a:defRPr/>
                      </a:pPr>
                      <a:r>
                        <a:rPr lang="en-US" sz="1600" b="0" i="0" u="none" strike="noStrike" dirty="0">
                          <a:solidFill>
                            <a:srgbClr val="000000"/>
                          </a:solidFill>
                          <a:latin typeface="Calibri"/>
                        </a:rPr>
                        <a:t>Healthcare</a:t>
                      </a:r>
                    </a:p>
                  </a:txBody>
                  <a:tcPr marL="0" marR="0" marT="0" marB="0"/>
                </a:tc>
                <a:tc>
                  <a:txBody>
                    <a:bodyPr/>
                    <a:lstStyle/>
                    <a:p>
                      <a:pPr marL="91440" algn="l" fontAlgn="b"/>
                      <a:r>
                        <a:rPr lang="en-US" sz="1600" u="none" strike="noStrike" dirty="0"/>
                        <a:t>SQ-PL</a:t>
                      </a:r>
                      <a:endParaRPr lang="en-US" sz="1600" b="0" i="0" u="none" strike="noStrike" dirty="0">
                        <a:solidFill>
                          <a:srgbClr val="000000"/>
                        </a:solidFill>
                        <a:latin typeface="Calibri"/>
                      </a:endParaRPr>
                    </a:p>
                  </a:txBody>
                  <a:tcPr marL="0" marR="0" marT="0" marB="0"/>
                </a:tc>
                <a:tc>
                  <a:txBody>
                    <a:bodyPr/>
                    <a:lstStyle/>
                    <a:p>
                      <a:pPr marL="91440" algn="l" fontAlgn="b"/>
                      <a:r>
                        <a:rPr lang="en-US" sz="1600" u="none" strike="noStrike" dirty="0"/>
                        <a:t>Significant</a:t>
                      </a:r>
                      <a:endParaRPr lang="en-US" sz="1600" b="0" i="0" u="none" strike="noStrike" dirty="0">
                        <a:solidFill>
                          <a:srgbClr val="000000"/>
                        </a:solidFill>
                        <a:latin typeface="Calibri"/>
                      </a:endParaRPr>
                    </a:p>
                  </a:txBody>
                  <a:tcPr marL="0" marR="0" marT="0" marB="0"/>
                </a:tc>
                <a:tc>
                  <a:txBody>
                    <a:bodyPr/>
                    <a:lstStyle/>
                    <a:p>
                      <a:pPr algn="ctr"/>
                      <a:r>
                        <a:rPr lang="en-US" baseline="0"/>
                        <a:t> </a:t>
                      </a:r>
                      <a:r>
                        <a:rPr lang="en-US" sz="1400" baseline="0"/>
                        <a:t>JOURNAL NAME</a:t>
                      </a:r>
                      <a:endParaRPr lang="en-US" dirty="0"/>
                    </a:p>
                  </a:txBody>
                  <a:tcPr marL="0" marR="0" marT="0" marB="0"/>
                </a:tc>
                <a:extLst>
                  <a:ext uri="{0D108BD9-81ED-4DB2-BD59-A6C34878D82A}">
                    <a16:rowId xmlns:a16="http://schemas.microsoft.com/office/drawing/2014/main" val="10004"/>
                  </a:ext>
                </a:extLst>
              </a:tr>
              <a:tr h="741023">
                <a:tc>
                  <a:txBody>
                    <a:bodyPr/>
                    <a:lstStyle/>
                    <a:p>
                      <a:pPr marL="91440" algn="l" fontAlgn="b"/>
                      <a:r>
                        <a:rPr lang="en-US" sz="1600" b="0" i="0" u="none" strike="noStrike" dirty="0">
                          <a:solidFill>
                            <a:srgbClr val="000000"/>
                          </a:solidFill>
                          <a:latin typeface="Calibri"/>
                        </a:rPr>
                        <a:t>2013</a:t>
                      </a:r>
                    </a:p>
                  </a:txBody>
                  <a:tcPr marL="0" marR="0" marT="0" marB="0"/>
                </a:tc>
                <a:tc>
                  <a:txBody>
                    <a:bodyPr/>
                    <a:lstStyle/>
                    <a:p>
                      <a:pPr marL="91440" algn="l" fontAlgn="b"/>
                      <a:r>
                        <a:rPr lang="en-US" sz="1600" b="0" i="0" u="none" strike="noStrike">
                          <a:solidFill>
                            <a:srgbClr val="000000"/>
                          </a:solidFill>
                          <a:latin typeface="Calibri"/>
                        </a:rPr>
                        <a:t>XYZ</a:t>
                      </a:r>
                      <a:endParaRPr lang="en-US" sz="1600" b="0" i="0" u="none" strike="noStrike" dirty="0">
                        <a:solidFill>
                          <a:srgbClr val="000000"/>
                        </a:solidFill>
                        <a:latin typeface="Calibri"/>
                      </a:endParaRPr>
                    </a:p>
                  </a:txBody>
                  <a:tcPr marL="0" marR="0" marT="0" marB="0"/>
                </a:tc>
                <a:tc>
                  <a:txBody>
                    <a:bodyPr/>
                    <a:lstStyle/>
                    <a:p>
                      <a:pPr marL="91440" algn="l" fontAlgn="b"/>
                      <a:r>
                        <a:rPr lang="en-US" sz="1600" u="none" strike="noStrike" dirty="0"/>
                        <a:t>Patient Loyalty, Patient Satisfaction</a:t>
                      </a:r>
                    </a:p>
                    <a:p>
                      <a:pPr marL="91440" marR="0" indent="0" algn="l" defTabSz="914400" rtl="0" eaLnBrk="1" fontAlgn="b" latinLnBrk="0" hangingPunct="1">
                        <a:lnSpc>
                          <a:spcPct val="100000"/>
                        </a:lnSpc>
                        <a:spcBef>
                          <a:spcPts val="0"/>
                        </a:spcBef>
                        <a:spcAft>
                          <a:spcPts val="0"/>
                        </a:spcAft>
                        <a:buClrTx/>
                        <a:buSzTx/>
                        <a:buFontTx/>
                        <a:buNone/>
                        <a:tabLst/>
                        <a:defRPr/>
                      </a:pPr>
                      <a:r>
                        <a:rPr lang="en-US" sz="1600" u="none" strike="noStrike" dirty="0"/>
                        <a:t>Ser.  Quality, Trust</a:t>
                      </a:r>
                      <a:endParaRPr lang="en-US" sz="1600" b="0" i="0" u="none" strike="noStrike" dirty="0">
                        <a:solidFill>
                          <a:srgbClr val="000000"/>
                        </a:solidFill>
                        <a:latin typeface="Calibri"/>
                      </a:endParaRPr>
                    </a:p>
                  </a:txBody>
                  <a:tcPr marL="0" marR="0" marT="0" marB="0"/>
                </a:tc>
                <a:tc>
                  <a:txBody>
                    <a:bodyPr/>
                    <a:lstStyle/>
                    <a:p>
                      <a:pPr marL="91440" marR="0" indent="0" algn="l" defTabSz="914400" rtl="0" eaLnBrk="1" fontAlgn="b" latinLnBrk="0" hangingPunct="1">
                        <a:lnSpc>
                          <a:spcPct val="100000"/>
                        </a:lnSpc>
                        <a:spcBef>
                          <a:spcPts val="0"/>
                        </a:spcBef>
                        <a:spcAft>
                          <a:spcPts val="0"/>
                        </a:spcAft>
                        <a:buClrTx/>
                        <a:buSzTx/>
                        <a:buFontTx/>
                        <a:buNone/>
                        <a:tabLst/>
                        <a:defRPr/>
                      </a:pPr>
                      <a:r>
                        <a:rPr lang="en-US" sz="1600" b="0" i="0" u="none" strike="noStrike" dirty="0">
                          <a:solidFill>
                            <a:srgbClr val="000000"/>
                          </a:solidFill>
                          <a:latin typeface="Calibri"/>
                        </a:rPr>
                        <a:t>Healthcare</a:t>
                      </a:r>
                    </a:p>
                  </a:txBody>
                  <a:tcPr marL="0" marR="0" marT="0" marB="0"/>
                </a:tc>
                <a:tc>
                  <a:txBody>
                    <a:bodyPr/>
                    <a:lstStyle/>
                    <a:p>
                      <a:pPr marL="91440" algn="l" fontAlgn="b"/>
                      <a:r>
                        <a:rPr lang="en-US" sz="1600" u="none" strike="noStrike"/>
                        <a:t>Trust and  SQ-CS</a:t>
                      </a:r>
                      <a:endParaRPr lang="en-US" sz="1600" b="0" i="0" u="none" strike="noStrike">
                        <a:solidFill>
                          <a:srgbClr val="000000"/>
                        </a:solidFill>
                        <a:latin typeface="Calibri"/>
                      </a:endParaRPr>
                    </a:p>
                  </a:txBody>
                  <a:tcPr marL="0" marR="0" marT="0" marB="0"/>
                </a:tc>
                <a:tc>
                  <a:txBody>
                    <a:bodyPr/>
                    <a:lstStyle/>
                    <a:p>
                      <a:pPr marL="91440" algn="l" fontAlgn="b"/>
                      <a:r>
                        <a:rPr lang="en-US" sz="1600" u="none" strike="noStrike" dirty="0"/>
                        <a:t>Significant Both</a:t>
                      </a:r>
                      <a:endParaRPr lang="en-US" sz="1600" b="0" i="0" u="none" strike="noStrike" dirty="0">
                        <a:solidFill>
                          <a:srgbClr val="000000"/>
                        </a:solidFill>
                        <a:latin typeface="Calibri"/>
                      </a:endParaRPr>
                    </a:p>
                  </a:txBody>
                  <a:tcPr marL="0" marR="0" marT="0" marB="0"/>
                </a:tc>
                <a:tc>
                  <a:txBody>
                    <a:bodyPr/>
                    <a:lstStyle/>
                    <a:p>
                      <a:pPr algn="ctr"/>
                      <a:r>
                        <a:rPr lang="en-US" baseline="0"/>
                        <a:t> </a:t>
                      </a:r>
                      <a:r>
                        <a:rPr lang="en-US" sz="1400" baseline="0"/>
                        <a:t>JOURNAL NAME</a:t>
                      </a:r>
                      <a:endParaRPr lang="en-US" dirty="0"/>
                    </a:p>
                  </a:txBody>
                  <a:tcPr marL="0" marR="0" marT="0" marB="0"/>
                </a:tc>
                <a:extLst>
                  <a:ext uri="{0D108BD9-81ED-4DB2-BD59-A6C34878D82A}">
                    <a16:rowId xmlns:a16="http://schemas.microsoft.com/office/drawing/2014/main" val="10005"/>
                  </a:ext>
                </a:extLst>
              </a:tr>
              <a:tr h="741023">
                <a:tc>
                  <a:txBody>
                    <a:bodyPr/>
                    <a:lstStyle/>
                    <a:p>
                      <a:pPr marL="91440" algn="l" fontAlgn="b"/>
                      <a:r>
                        <a:rPr lang="en-US" sz="1600" b="0" i="0" u="none" strike="noStrike" dirty="0">
                          <a:solidFill>
                            <a:srgbClr val="000000"/>
                          </a:solidFill>
                          <a:latin typeface="Calibri"/>
                        </a:rPr>
                        <a:t>2013</a:t>
                      </a:r>
                    </a:p>
                  </a:txBody>
                  <a:tcPr marL="0" marR="0" marT="0" marB="0"/>
                </a:tc>
                <a:tc>
                  <a:txBody>
                    <a:bodyPr/>
                    <a:lstStyle/>
                    <a:p>
                      <a:pPr marL="91440" algn="l" fontAlgn="b"/>
                      <a:r>
                        <a:rPr lang="en-US" sz="1600" b="0" i="0" u="none" strike="noStrike">
                          <a:solidFill>
                            <a:srgbClr val="000000"/>
                          </a:solidFill>
                          <a:latin typeface="Calibri"/>
                        </a:rPr>
                        <a:t>XYZ</a:t>
                      </a:r>
                      <a:endParaRPr lang="en-US" sz="1600" b="0" i="0" u="none" strike="noStrike" dirty="0">
                        <a:solidFill>
                          <a:srgbClr val="000000"/>
                        </a:solidFill>
                        <a:latin typeface="Calibri"/>
                      </a:endParaRPr>
                    </a:p>
                  </a:txBody>
                  <a:tcPr marL="0" marR="0" marT="0" marB="0"/>
                </a:tc>
                <a:tc>
                  <a:txBody>
                    <a:bodyPr/>
                    <a:lstStyle/>
                    <a:p>
                      <a:pPr marL="91440" algn="l" fontAlgn="b"/>
                      <a:r>
                        <a:rPr lang="en-US" sz="1600" u="none" strike="noStrike" dirty="0"/>
                        <a:t>Patient Loyalty, Patient Satisfaction</a:t>
                      </a:r>
                    </a:p>
                    <a:p>
                      <a:pPr marL="91440" marR="0" indent="0" algn="l" defTabSz="914400" rtl="0" eaLnBrk="1" fontAlgn="b" latinLnBrk="0" hangingPunct="1">
                        <a:lnSpc>
                          <a:spcPct val="100000"/>
                        </a:lnSpc>
                        <a:spcBef>
                          <a:spcPts val="0"/>
                        </a:spcBef>
                        <a:spcAft>
                          <a:spcPts val="0"/>
                        </a:spcAft>
                        <a:buClrTx/>
                        <a:buSzTx/>
                        <a:buFontTx/>
                        <a:buNone/>
                        <a:tabLst/>
                        <a:defRPr/>
                      </a:pPr>
                      <a:r>
                        <a:rPr lang="en-US" sz="1600" u="none" strike="noStrike" dirty="0"/>
                        <a:t>Ser. Quality, Trust</a:t>
                      </a:r>
                      <a:endParaRPr lang="en-US" sz="1600" b="0" i="0" u="none" strike="noStrike" dirty="0">
                        <a:solidFill>
                          <a:srgbClr val="000000"/>
                        </a:solidFill>
                        <a:latin typeface="Calibri"/>
                      </a:endParaRPr>
                    </a:p>
                  </a:txBody>
                  <a:tcPr marL="0" marR="0" marT="0" marB="0"/>
                </a:tc>
                <a:tc>
                  <a:txBody>
                    <a:bodyPr/>
                    <a:lstStyle/>
                    <a:p>
                      <a:pPr marL="91440" marR="0" indent="0" algn="l" defTabSz="914400" rtl="0" eaLnBrk="1" fontAlgn="b" latinLnBrk="0" hangingPunct="1">
                        <a:lnSpc>
                          <a:spcPct val="100000"/>
                        </a:lnSpc>
                        <a:spcBef>
                          <a:spcPts val="0"/>
                        </a:spcBef>
                        <a:spcAft>
                          <a:spcPts val="0"/>
                        </a:spcAft>
                        <a:buClrTx/>
                        <a:buSzTx/>
                        <a:buFontTx/>
                        <a:buNone/>
                        <a:tabLst/>
                        <a:defRPr/>
                      </a:pPr>
                      <a:r>
                        <a:rPr lang="en-US" sz="1600" b="0" i="0" u="none" strike="noStrike" dirty="0">
                          <a:solidFill>
                            <a:srgbClr val="000000"/>
                          </a:solidFill>
                          <a:latin typeface="Calibri"/>
                        </a:rPr>
                        <a:t>Healthcare</a:t>
                      </a:r>
                    </a:p>
                  </a:txBody>
                  <a:tcPr marL="0" marR="0" marT="0" marB="0"/>
                </a:tc>
                <a:tc>
                  <a:txBody>
                    <a:bodyPr/>
                    <a:lstStyle/>
                    <a:p>
                      <a:pPr marL="91440" algn="l" fontAlgn="b"/>
                      <a:r>
                        <a:rPr lang="en-US" sz="1600" u="none" strike="noStrike" dirty="0"/>
                        <a:t>Trust, SQ and CS  - PL</a:t>
                      </a:r>
                      <a:endParaRPr lang="en-US" sz="1600" b="0" i="0" u="none" strike="noStrike" dirty="0">
                        <a:solidFill>
                          <a:srgbClr val="000000"/>
                        </a:solidFill>
                        <a:latin typeface="Calibri"/>
                      </a:endParaRPr>
                    </a:p>
                  </a:txBody>
                  <a:tcPr marL="0" marR="0" marT="0" marB="0"/>
                </a:tc>
                <a:tc>
                  <a:txBody>
                    <a:bodyPr/>
                    <a:lstStyle/>
                    <a:p>
                      <a:pPr marL="91440" algn="l" fontAlgn="b"/>
                      <a:r>
                        <a:rPr lang="en-US" sz="1600" u="none" strike="noStrike" dirty="0"/>
                        <a:t>Sq-pl Significant</a:t>
                      </a:r>
                      <a:endParaRPr lang="en-US" sz="1600" b="0" i="0" u="none" strike="noStrike" dirty="0">
                        <a:solidFill>
                          <a:srgbClr val="000000"/>
                        </a:solidFill>
                        <a:latin typeface="Calibri"/>
                      </a:endParaRPr>
                    </a:p>
                  </a:txBody>
                  <a:tcPr marL="0" marR="0" marT="0" marB="0"/>
                </a:tc>
                <a:tc>
                  <a:txBody>
                    <a:bodyPr/>
                    <a:lstStyle/>
                    <a:p>
                      <a:pPr algn="ctr"/>
                      <a:r>
                        <a:rPr lang="en-US" baseline="0"/>
                        <a:t> </a:t>
                      </a:r>
                      <a:r>
                        <a:rPr lang="en-US" sz="1400" baseline="0"/>
                        <a:t>JOURNAL NAME</a:t>
                      </a:r>
                      <a:endParaRPr lang="en-US" dirty="0"/>
                    </a:p>
                  </a:txBody>
                  <a:tcPr marL="0" marR="0" marT="0" marB="0"/>
                </a:tc>
                <a:extLst>
                  <a:ext uri="{0D108BD9-81ED-4DB2-BD59-A6C34878D82A}">
                    <a16:rowId xmlns:a16="http://schemas.microsoft.com/office/drawing/2014/main" val="10006"/>
                  </a:ext>
                </a:extLst>
              </a:tr>
              <a:tr h="961623">
                <a:tc>
                  <a:txBody>
                    <a:bodyPr/>
                    <a:lstStyle/>
                    <a:p>
                      <a:pPr marL="91440" algn="l" fontAlgn="b"/>
                      <a:r>
                        <a:rPr lang="en-US" sz="1600" b="0" i="0" u="none" strike="noStrike" dirty="0">
                          <a:solidFill>
                            <a:srgbClr val="000000"/>
                          </a:solidFill>
                          <a:latin typeface="Calibri"/>
                        </a:rPr>
                        <a:t>2013</a:t>
                      </a:r>
                    </a:p>
                  </a:txBody>
                  <a:tcPr marL="0" marR="0" marT="0" marB="0"/>
                </a:tc>
                <a:tc>
                  <a:txBody>
                    <a:bodyPr/>
                    <a:lstStyle/>
                    <a:p>
                      <a:pPr marL="91440" algn="l" fontAlgn="b"/>
                      <a:r>
                        <a:rPr lang="en-US" sz="1600" b="0" i="0" u="none" strike="noStrike" dirty="0">
                          <a:solidFill>
                            <a:srgbClr val="000000"/>
                          </a:solidFill>
                          <a:latin typeface="Calibri"/>
                        </a:rPr>
                        <a:t>XYZ</a:t>
                      </a:r>
                    </a:p>
                  </a:txBody>
                  <a:tcPr marL="0" marR="0" marT="0" marB="0"/>
                </a:tc>
                <a:tc>
                  <a:txBody>
                    <a:bodyPr/>
                    <a:lstStyle/>
                    <a:p>
                      <a:pPr marL="91440" algn="l" fontAlgn="b"/>
                      <a:r>
                        <a:rPr lang="en-US" sz="1600" u="none" strike="noStrike" dirty="0"/>
                        <a:t>Patient Loyalty, Patient Satisfaction</a:t>
                      </a:r>
                    </a:p>
                    <a:p>
                      <a:pPr marL="91440" marR="0" indent="0" algn="l" defTabSz="914400" rtl="0" eaLnBrk="1" fontAlgn="b" latinLnBrk="0" hangingPunct="1">
                        <a:lnSpc>
                          <a:spcPct val="100000"/>
                        </a:lnSpc>
                        <a:spcBef>
                          <a:spcPts val="0"/>
                        </a:spcBef>
                        <a:spcAft>
                          <a:spcPts val="0"/>
                        </a:spcAft>
                        <a:buClrTx/>
                        <a:buSzTx/>
                        <a:buFontTx/>
                        <a:buNone/>
                        <a:tabLst/>
                        <a:defRPr/>
                      </a:pPr>
                      <a:r>
                        <a:rPr lang="en-US" sz="1600" u="none" strike="noStrike" dirty="0"/>
                        <a:t>Ser.  Quality, Trust</a:t>
                      </a:r>
                      <a:endParaRPr lang="en-US" sz="1600" b="0" i="0" u="none" strike="noStrike" dirty="0">
                        <a:solidFill>
                          <a:srgbClr val="000000"/>
                        </a:solidFill>
                        <a:latin typeface="Calibri"/>
                      </a:endParaRPr>
                    </a:p>
                  </a:txBody>
                  <a:tcPr marL="0" marR="0" marT="0" marB="0"/>
                </a:tc>
                <a:tc>
                  <a:txBody>
                    <a:bodyPr/>
                    <a:lstStyle/>
                    <a:p>
                      <a:pPr marL="91440" marR="0" indent="0" algn="l" defTabSz="914400" rtl="0" eaLnBrk="1" fontAlgn="b" latinLnBrk="0" hangingPunct="1">
                        <a:lnSpc>
                          <a:spcPct val="100000"/>
                        </a:lnSpc>
                        <a:spcBef>
                          <a:spcPts val="0"/>
                        </a:spcBef>
                        <a:spcAft>
                          <a:spcPts val="0"/>
                        </a:spcAft>
                        <a:buClrTx/>
                        <a:buSzTx/>
                        <a:buFontTx/>
                        <a:buNone/>
                        <a:tabLst/>
                        <a:defRPr/>
                      </a:pPr>
                      <a:r>
                        <a:rPr lang="en-US" sz="1600" b="0" i="0" u="none" strike="noStrike" dirty="0">
                          <a:solidFill>
                            <a:srgbClr val="000000"/>
                          </a:solidFill>
                          <a:latin typeface="Calibri"/>
                        </a:rPr>
                        <a:t>Healthcare</a:t>
                      </a:r>
                    </a:p>
                  </a:txBody>
                  <a:tcPr marL="0" marR="0" marT="0" marB="0"/>
                </a:tc>
                <a:tc>
                  <a:txBody>
                    <a:bodyPr/>
                    <a:lstStyle/>
                    <a:p>
                      <a:pPr marL="91440" marR="0" indent="0" algn="l" defTabSz="914400" rtl="0" eaLnBrk="1" fontAlgn="b" latinLnBrk="0" hangingPunct="1">
                        <a:lnSpc>
                          <a:spcPct val="100000"/>
                        </a:lnSpc>
                        <a:spcBef>
                          <a:spcPts val="0"/>
                        </a:spcBef>
                        <a:spcAft>
                          <a:spcPts val="0"/>
                        </a:spcAft>
                        <a:buClrTx/>
                        <a:buSzTx/>
                        <a:buFontTx/>
                        <a:buNone/>
                        <a:tabLst/>
                        <a:defRPr/>
                      </a:pPr>
                      <a:r>
                        <a:rPr lang="en-US" sz="1600" u="none" strike="noStrike" dirty="0"/>
                        <a:t>Trust, SQ and CS  - PL</a:t>
                      </a:r>
                      <a:endParaRPr lang="en-US" sz="1600" b="0" i="0" u="none" strike="noStrike" dirty="0">
                        <a:solidFill>
                          <a:srgbClr val="000000"/>
                        </a:solidFill>
                        <a:latin typeface="Calibri"/>
                      </a:endParaRPr>
                    </a:p>
                    <a:p>
                      <a:pPr marL="91440" algn="l" fontAlgn="b"/>
                      <a:endParaRPr lang="en-US" sz="1600" b="0" i="0" u="none" strike="noStrike" dirty="0">
                        <a:solidFill>
                          <a:srgbClr val="000000"/>
                        </a:solidFill>
                        <a:latin typeface="Calibri"/>
                      </a:endParaRPr>
                    </a:p>
                  </a:txBody>
                  <a:tcPr marL="0" marR="0" marT="0" marB="0"/>
                </a:tc>
                <a:tc>
                  <a:txBody>
                    <a:bodyPr/>
                    <a:lstStyle/>
                    <a:p>
                      <a:pPr marL="91440" algn="l" fontAlgn="b"/>
                      <a:r>
                        <a:rPr lang="en-US" sz="1600" u="none" strike="noStrike" dirty="0"/>
                        <a:t>All Others Insignificant</a:t>
                      </a:r>
                      <a:endParaRPr lang="en-US" sz="1600" b="0" i="0" u="none" strike="noStrike" dirty="0">
                        <a:solidFill>
                          <a:srgbClr val="000000"/>
                        </a:solidFill>
                        <a:latin typeface="Calibri"/>
                      </a:endParaRPr>
                    </a:p>
                  </a:txBody>
                  <a:tcPr marL="0" marR="0" marT="0" marB="0"/>
                </a:tc>
                <a:tc>
                  <a:txBody>
                    <a:bodyPr/>
                    <a:lstStyle/>
                    <a:p>
                      <a:pPr algn="ctr"/>
                      <a:r>
                        <a:rPr lang="en-US" baseline="0" dirty="0"/>
                        <a:t> </a:t>
                      </a:r>
                      <a:r>
                        <a:rPr lang="en-US" sz="1400" baseline="0" dirty="0"/>
                        <a:t>JOURNAL NAME</a:t>
                      </a:r>
                      <a:endParaRPr lang="en-US" dirty="0"/>
                    </a:p>
                  </a:txBody>
                  <a:tcPr marL="0" marR="0" marT="0" marB="0"/>
                </a:tc>
                <a:extLst>
                  <a:ext uri="{0D108BD9-81ED-4DB2-BD59-A6C34878D82A}">
                    <a16:rowId xmlns:a16="http://schemas.microsoft.com/office/drawing/2014/main" val="10007"/>
                  </a:ext>
                </a:extLst>
              </a:tr>
            </a:tbl>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02DD15C-3090-404B-B601-7837A0DF99F4}" type="slidenum">
              <a:rPr lang="en-US" smtClean="0"/>
              <a:pPr/>
              <a:t>41</a:t>
            </a:fld>
            <a:endParaRPr lang="en-US"/>
          </a:p>
        </p:txBody>
      </p:sp>
      <p:graphicFrame>
        <p:nvGraphicFramePr>
          <p:cNvPr id="3" name="Table 2"/>
          <p:cNvGraphicFramePr>
            <a:graphicFrameLocks noGrp="1"/>
          </p:cNvGraphicFramePr>
          <p:nvPr>
            <p:extLst>
              <p:ext uri="{D42A27DB-BD31-4B8C-83A1-F6EECF244321}">
                <p14:modId xmlns:p14="http://schemas.microsoft.com/office/powerpoint/2010/main" val="945848276"/>
              </p:ext>
            </p:extLst>
          </p:nvPr>
        </p:nvGraphicFramePr>
        <p:xfrm>
          <a:off x="1096206" y="237702"/>
          <a:ext cx="8000999" cy="6382596"/>
        </p:xfrm>
        <a:graphic>
          <a:graphicData uri="http://schemas.openxmlformats.org/drawingml/2006/table">
            <a:tbl>
              <a:tblPr>
                <a:tableStyleId>{5940675A-B579-460E-94D1-54222C63F5DA}</a:tableStyleId>
              </a:tblPr>
              <a:tblGrid>
                <a:gridCol w="1754270">
                  <a:extLst>
                    <a:ext uri="{9D8B030D-6E8A-4147-A177-3AD203B41FA5}">
                      <a16:colId xmlns:a16="http://schemas.microsoft.com/office/drawing/2014/main" val="20000"/>
                    </a:ext>
                  </a:extLst>
                </a:gridCol>
                <a:gridCol w="1594790">
                  <a:extLst>
                    <a:ext uri="{9D8B030D-6E8A-4147-A177-3AD203B41FA5}">
                      <a16:colId xmlns:a16="http://schemas.microsoft.com/office/drawing/2014/main" val="20001"/>
                    </a:ext>
                  </a:extLst>
                </a:gridCol>
                <a:gridCol w="1781008">
                  <a:extLst>
                    <a:ext uri="{9D8B030D-6E8A-4147-A177-3AD203B41FA5}">
                      <a16:colId xmlns:a16="http://schemas.microsoft.com/office/drawing/2014/main" val="20002"/>
                    </a:ext>
                  </a:extLst>
                </a:gridCol>
                <a:gridCol w="1423132">
                  <a:extLst>
                    <a:ext uri="{9D8B030D-6E8A-4147-A177-3AD203B41FA5}">
                      <a16:colId xmlns:a16="http://schemas.microsoft.com/office/drawing/2014/main" val="20003"/>
                    </a:ext>
                  </a:extLst>
                </a:gridCol>
                <a:gridCol w="1447799">
                  <a:extLst>
                    <a:ext uri="{9D8B030D-6E8A-4147-A177-3AD203B41FA5}">
                      <a16:colId xmlns:a16="http://schemas.microsoft.com/office/drawing/2014/main" val="20004"/>
                    </a:ext>
                  </a:extLst>
                </a:gridCol>
              </a:tblGrid>
              <a:tr h="582083">
                <a:tc gridSpan="5">
                  <a:txBody>
                    <a:bodyPr/>
                    <a:lstStyle/>
                    <a:p>
                      <a:pPr marL="91440" algn="ctr" fontAlgn="b"/>
                      <a:r>
                        <a:rPr lang="en-US" sz="3600" b="1" i="0" u="none" strike="noStrike" dirty="0">
                          <a:solidFill>
                            <a:srgbClr val="000000"/>
                          </a:solidFill>
                          <a:latin typeface="Calibri"/>
                        </a:rPr>
                        <a:t>Word Choice</a:t>
                      </a:r>
                    </a:p>
                  </a:txBody>
                  <a:tcPr marL="0" marR="0" marT="0" marB="0"/>
                </a:tc>
                <a:tc hMerge="1">
                  <a:txBody>
                    <a:bodyPr/>
                    <a:lstStyle/>
                    <a:p>
                      <a:pPr marL="91440" algn="l" fontAlgn="b"/>
                      <a:endParaRPr lang="en-US" sz="1600" b="1" i="0" u="none" strike="noStrike" dirty="0">
                        <a:solidFill>
                          <a:srgbClr val="000000"/>
                        </a:solidFill>
                        <a:latin typeface="Calibri"/>
                      </a:endParaRPr>
                    </a:p>
                  </a:txBody>
                  <a:tcPr marL="0" marR="0" marT="0" marB="0"/>
                </a:tc>
                <a:tc hMerge="1">
                  <a:txBody>
                    <a:bodyPr/>
                    <a:lstStyle/>
                    <a:p>
                      <a:pPr marL="91440" algn="l" fontAlgn="b"/>
                      <a:endParaRPr lang="en-US" sz="1600" b="1" i="0" u="none" strike="noStrike" dirty="0">
                        <a:solidFill>
                          <a:srgbClr val="000000"/>
                        </a:solidFill>
                        <a:latin typeface="Calibri"/>
                      </a:endParaRPr>
                    </a:p>
                  </a:txBody>
                  <a:tcPr marL="0" marR="0" marT="0" marB="0"/>
                </a:tc>
                <a:tc hMerge="1">
                  <a:txBody>
                    <a:bodyPr/>
                    <a:lstStyle/>
                    <a:p>
                      <a:pPr marL="91440" algn="l" fontAlgn="b"/>
                      <a:endParaRPr lang="en-US" sz="1600" b="1" i="0" u="none" strike="noStrike" dirty="0">
                        <a:solidFill>
                          <a:srgbClr val="000000"/>
                        </a:solidFill>
                        <a:latin typeface="Calibri"/>
                      </a:endParaRPr>
                    </a:p>
                  </a:txBody>
                  <a:tcPr marL="0" marR="0" marT="0" marB="0"/>
                </a:tc>
                <a:tc hMerge="1">
                  <a:txBody>
                    <a:bodyPr/>
                    <a:lstStyle/>
                    <a:p>
                      <a:pPr marL="91440" algn="l" fontAlgn="b"/>
                      <a:endParaRPr lang="en-US" sz="1600" b="1" i="0" u="none" strike="noStrike" dirty="0">
                        <a:solidFill>
                          <a:srgbClr val="000000"/>
                        </a:solidFill>
                        <a:latin typeface="Calibri"/>
                      </a:endParaRPr>
                    </a:p>
                  </a:txBody>
                  <a:tcPr marL="0" marR="0" marT="0" marB="0"/>
                </a:tc>
                <a:extLst>
                  <a:ext uri="{0D108BD9-81ED-4DB2-BD59-A6C34878D82A}">
                    <a16:rowId xmlns:a16="http://schemas.microsoft.com/office/drawing/2014/main" val="10000"/>
                  </a:ext>
                </a:extLst>
              </a:tr>
              <a:tr h="582083">
                <a:tc>
                  <a:txBody>
                    <a:bodyPr/>
                    <a:lstStyle/>
                    <a:p>
                      <a:pPr marL="91440" algn="l" fontAlgn="b"/>
                      <a:r>
                        <a:rPr lang="en-US" sz="2400" u="none" strike="noStrike" dirty="0"/>
                        <a:t>Author is Neutral</a:t>
                      </a:r>
                      <a:endParaRPr lang="en-US" sz="2400" b="1" i="0" u="none" strike="noStrike" dirty="0">
                        <a:solidFill>
                          <a:srgbClr val="000000"/>
                        </a:solidFill>
                        <a:latin typeface="Calibri"/>
                      </a:endParaRPr>
                    </a:p>
                  </a:txBody>
                  <a:tcPr marL="0" marR="0" marT="0" marB="0"/>
                </a:tc>
                <a:tc>
                  <a:txBody>
                    <a:bodyPr/>
                    <a:lstStyle/>
                    <a:p>
                      <a:pPr marL="91440" algn="l" fontAlgn="b"/>
                      <a:r>
                        <a:rPr lang="en-US" sz="2400" u="none" strike="noStrike" dirty="0"/>
                        <a:t>Author</a:t>
                      </a:r>
                      <a:r>
                        <a:rPr lang="en-US" sz="2400" u="none" strike="noStrike" baseline="0" dirty="0"/>
                        <a:t> Implies</a:t>
                      </a:r>
                      <a:endParaRPr lang="en-US" sz="2400" b="1" i="0" u="none" strike="noStrike" dirty="0">
                        <a:solidFill>
                          <a:srgbClr val="000000"/>
                        </a:solidFill>
                        <a:latin typeface="Calibri"/>
                      </a:endParaRPr>
                    </a:p>
                  </a:txBody>
                  <a:tcPr marL="0" marR="0" marT="0" marB="0"/>
                </a:tc>
                <a:tc>
                  <a:txBody>
                    <a:bodyPr/>
                    <a:lstStyle/>
                    <a:p>
                      <a:pPr marL="91440" algn="l" fontAlgn="b"/>
                      <a:r>
                        <a:rPr lang="en-US" sz="2400" u="none" strike="noStrike" dirty="0"/>
                        <a:t>Author Argues</a:t>
                      </a:r>
                      <a:endParaRPr lang="en-US" sz="2400" b="1" i="0" u="none" strike="noStrike" dirty="0">
                        <a:solidFill>
                          <a:srgbClr val="000000"/>
                        </a:solidFill>
                        <a:latin typeface="Calibri"/>
                      </a:endParaRPr>
                    </a:p>
                  </a:txBody>
                  <a:tcPr marL="0" marR="0" marT="0" marB="0"/>
                </a:tc>
                <a:tc>
                  <a:txBody>
                    <a:bodyPr/>
                    <a:lstStyle/>
                    <a:p>
                      <a:pPr marL="91440" algn="l" fontAlgn="b"/>
                      <a:r>
                        <a:rPr lang="en-US" sz="2400" u="none" strike="noStrike" dirty="0"/>
                        <a:t> Author</a:t>
                      </a:r>
                      <a:r>
                        <a:rPr lang="en-US" sz="2400" u="none" strike="noStrike" baseline="0" dirty="0"/>
                        <a:t> Disagrees</a:t>
                      </a:r>
                      <a:endParaRPr lang="en-US" sz="2400" b="1" i="0" u="none" strike="noStrike" dirty="0">
                        <a:solidFill>
                          <a:srgbClr val="000000"/>
                        </a:solidFill>
                        <a:latin typeface="Calibri"/>
                      </a:endParaRPr>
                    </a:p>
                  </a:txBody>
                  <a:tcPr marL="0" marR="0" marT="0" marB="0"/>
                </a:tc>
                <a:tc>
                  <a:txBody>
                    <a:bodyPr/>
                    <a:lstStyle/>
                    <a:p>
                      <a:pPr marL="91440" algn="l" fontAlgn="b"/>
                      <a:r>
                        <a:rPr lang="en-US" sz="2400" u="none" strike="noStrike" dirty="0"/>
                        <a:t>Author Agrees</a:t>
                      </a:r>
                      <a:endParaRPr lang="en-US" sz="2400" b="1" i="0" u="none" strike="noStrike" dirty="0">
                        <a:solidFill>
                          <a:srgbClr val="000000"/>
                        </a:solidFill>
                        <a:latin typeface="Calibri"/>
                      </a:endParaRPr>
                    </a:p>
                  </a:txBody>
                  <a:tcPr marL="0" marR="0" marT="0" marB="0"/>
                </a:tc>
                <a:extLst>
                  <a:ext uri="{0D108BD9-81ED-4DB2-BD59-A6C34878D82A}">
                    <a16:rowId xmlns:a16="http://schemas.microsoft.com/office/drawing/2014/main" val="10001"/>
                  </a:ext>
                </a:extLst>
              </a:tr>
              <a:tr h="745432">
                <a:tc>
                  <a:txBody>
                    <a:bodyPr/>
                    <a:lstStyle/>
                    <a:p>
                      <a:pPr marL="91440" algn="l" fontAlgn="b"/>
                      <a:r>
                        <a:rPr lang="en-US" sz="2400" b="0" i="0" u="none" strike="noStrike" dirty="0">
                          <a:solidFill>
                            <a:srgbClr val="000000"/>
                          </a:solidFill>
                          <a:latin typeface="Calibri"/>
                        </a:rPr>
                        <a:t>Comments</a:t>
                      </a:r>
                    </a:p>
                  </a:txBody>
                  <a:tcPr marL="0" marR="0" marT="0" marB="0"/>
                </a:tc>
                <a:tc>
                  <a:txBody>
                    <a:bodyPr/>
                    <a:lstStyle/>
                    <a:p>
                      <a:pPr marL="91440" algn="l" fontAlgn="b"/>
                      <a:r>
                        <a:rPr lang="en-US" sz="2400" b="0" i="0" u="none" strike="noStrike" dirty="0">
                          <a:solidFill>
                            <a:srgbClr val="000000"/>
                          </a:solidFill>
                          <a:latin typeface="Calibri"/>
                        </a:rPr>
                        <a:t>Analyses</a:t>
                      </a:r>
                    </a:p>
                  </a:txBody>
                  <a:tcPr marL="0" marR="0" marT="0" marB="0"/>
                </a:tc>
                <a:tc>
                  <a:txBody>
                    <a:bodyPr/>
                    <a:lstStyle/>
                    <a:p>
                      <a:pPr marL="91440" algn="l" fontAlgn="b"/>
                      <a:r>
                        <a:rPr lang="en-US" sz="2400" b="0" i="0" u="none" strike="noStrike" dirty="0">
                          <a:solidFill>
                            <a:srgbClr val="000000"/>
                          </a:solidFill>
                          <a:latin typeface="Calibri"/>
                        </a:rPr>
                        <a:t>Contends</a:t>
                      </a:r>
                    </a:p>
                  </a:txBody>
                  <a:tcPr marL="0" marR="0" marT="0" marB="0"/>
                </a:tc>
                <a:tc>
                  <a:txBody>
                    <a:bodyPr/>
                    <a:lstStyle/>
                    <a:p>
                      <a:pPr marL="91440" algn="l" fontAlgn="b"/>
                      <a:r>
                        <a:rPr lang="en-US" sz="2400" b="0" i="0" u="none" strike="noStrike" dirty="0">
                          <a:solidFill>
                            <a:srgbClr val="000000"/>
                          </a:solidFill>
                          <a:latin typeface="Calibri"/>
                        </a:rPr>
                        <a:t>Disagrees</a:t>
                      </a:r>
                    </a:p>
                  </a:txBody>
                  <a:tcPr marL="0" marR="0" marT="0" marB="0"/>
                </a:tc>
                <a:tc>
                  <a:txBody>
                    <a:bodyPr/>
                    <a:lstStyle/>
                    <a:p>
                      <a:pPr marL="91440" algn="l" fontAlgn="b"/>
                      <a:r>
                        <a:rPr lang="en-US" sz="2400" b="0" i="0" u="none" strike="noStrike" dirty="0">
                          <a:solidFill>
                            <a:srgbClr val="000000"/>
                          </a:solidFill>
                          <a:latin typeface="Calibri"/>
                        </a:rPr>
                        <a:t>Admits</a:t>
                      </a:r>
                    </a:p>
                  </a:txBody>
                  <a:tcPr marL="0" marR="0" marT="0" marB="0"/>
                </a:tc>
                <a:extLst>
                  <a:ext uri="{0D108BD9-81ED-4DB2-BD59-A6C34878D82A}">
                    <a16:rowId xmlns:a16="http://schemas.microsoft.com/office/drawing/2014/main" val="10002"/>
                  </a:ext>
                </a:extLst>
              </a:tr>
              <a:tr h="797845">
                <a:tc>
                  <a:txBody>
                    <a:bodyPr/>
                    <a:lstStyle/>
                    <a:p>
                      <a:pPr marL="91440" algn="l" fontAlgn="b"/>
                      <a:r>
                        <a:rPr lang="en-US" sz="2400" b="0" i="0" u="none" strike="noStrike" dirty="0">
                          <a:solidFill>
                            <a:srgbClr val="000000"/>
                          </a:solidFill>
                          <a:latin typeface="Calibri"/>
                        </a:rPr>
                        <a:t>Describes</a:t>
                      </a:r>
                    </a:p>
                  </a:txBody>
                  <a:tcPr marL="0" marR="0" marT="0" marB="0"/>
                </a:tc>
                <a:tc>
                  <a:txBody>
                    <a:bodyPr/>
                    <a:lstStyle/>
                    <a:p>
                      <a:pPr marL="91440" algn="l" fontAlgn="b"/>
                      <a:r>
                        <a:rPr lang="en-US" sz="2400" b="0" i="0" u="none" strike="noStrike" dirty="0">
                          <a:solidFill>
                            <a:srgbClr val="000000"/>
                          </a:solidFill>
                          <a:latin typeface="Calibri"/>
                        </a:rPr>
                        <a:t>Assesses</a:t>
                      </a:r>
                    </a:p>
                  </a:txBody>
                  <a:tcPr marL="0" marR="0" marT="0" marB="0"/>
                </a:tc>
                <a:tc>
                  <a:txBody>
                    <a:bodyPr/>
                    <a:lstStyle/>
                    <a:p>
                      <a:pPr marL="91440" algn="l" fontAlgn="b"/>
                      <a:r>
                        <a:rPr lang="en-US" sz="2400" b="0" i="0" u="none" strike="noStrike" dirty="0">
                          <a:solidFill>
                            <a:srgbClr val="000000"/>
                          </a:solidFill>
                          <a:latin typeface="Calibri"/>
                        </a:rPr>
                        <a:t>Defends</a:t>
                      </a:r>
                    </a:p>
                  </a:txBody>
                  <a:tcPr marL="0" marR="0" marT="0" marB="0"/>
                </a:tc>
                <a:tc>
                  <a:txBody>
                    <a:bodyPr/>
                    <a:lstStyle/>
                    <a:p>
                      <a:pPr marL="91440" algn="l" fontAlgn="b"/>
                      <a:r>
                        <a:rPr lang="en-US" sz="2400" b="0" i="0" u="none" strike="noStrike" dirty="0">
                          <a:solidFill>
                            <a:srgbClr val="000000"/>
                          </a:solidFill>
                          <a:latin typeface="Calibri"/>
                        </a:rPr>
                        <a:t>Bemoans</a:t>
                      </a:r>
                    </a:p>
                  </a:txBody>
                  <a:tcPr marL="0" marR="0" marT="0" marB="0"/>
                </a:tc>
                <a:tc>
                  <a:txBody>
                    <a:bodyPr/>
                    <a:lstStyle/>
                    <a:p>
                      <a:pPr marL="91440" algn="l" fontAlgn="b"/>
                      <a:r>
                        <a:rPr lang="en-US" sz="2400" b="0" i="0" u="none" strike="noStrike" dirty="0">
                          <a:solidFill>
                            <a:srgbClr val="000000"/>
                          </a:solidFill>
                          <a:latin typeface="Calibri"/>
                        </a:rPr>
                        <a:t>Concludes</a:t>
                      </a:r>
                    </a:p>
                  </a:txBody>
                  <a:tcPr marL="0" marR="0" marT="0" marB="0"/>
                </a:tc>
                <a:extLst>
                  <a:ext uri="{0D108BD9-81ED-4DB2-BD59-A6C34878D82A}">
                    <a16:rowId xmlns:a16="http://schemas.microsoft.com/office/drawing/2014/main" val="10003"/>
                  </a:ext>
                </a:extLst>
              </a:tr>
              <a:tr h="735267">
                <a:tc>
                  <a:txBody>
                    <a:bodyPr/>
                    <a:lstStyle/>
                    <a:p>
                      <a:pPr marL="91440" algn="l" fontAlgn="b"/>
                      <a:r>
                        <a:rPr lang="en-US" sz="2400" b="0" i="0" u="none" strike="noStrike" dirty="0">
                          <a:solidFill>
                            <a:srgbClr val="000000"/>
                          </a:solidFill>
                          <a:latin typeface="Calibri"/>
                        </a:rPr>
                        <a:t>Illustrates</a:t>
                      </a:r>
                    </a:p>
                  </a:txBody>
                  <a:tcPr marL="0" marR="0" marT="0" marB="0"/>
                </a:tc>
                <a:tc>
                  <a:txBody>
                    <a:bodyPr/>
                    <a:lstStyle/>
                    <a:p>
                      <a:pPr marL="91440" marR="0" indent="0" algn="l" defTabSz="914400" rtl="0" eaLnBrk="1" fontAlgn="b" latinLnBrk="0" hangingPunct="1">
                        <a:lnSpc>
                          <a:spcPct val="100000"/>
                        </a:lnSpc>
                        <a:spcBef>
                          <a:spcPts val="0"/>
                        </a:spcBef>
                        <a:spcAft>
                          <a:spcPts val="0"/>
                        </a:spcAft>
                        <a:buClrTx/>
                        <a:buSzTx/>
                        <a:buFontTx/>
                        <a:buNone/>
                        <a:tabLst/>
                        <a:defRPr/>
                      </a:pPr>
                      <a:r>
                        <a:rPr lang="en-US" sz="2400" b="0" i="0" u="none" strike="noStrike" dirty="0">
                          <a:solidFill>
                            <a:srgbClr val="000000"/>
                          </a:solidFill>
                          <a:latin typeface="Calibri"/>
                        </a:rPr>
                        <a:t>Concludes</a:t>
                      </a:r>
                    </a:p>
                  </a:txBody>
                  <a:tcPr marL="0" marR="0" marT="0" marB="0"/>
                </a:tc>
                <a:tc>
                  <a:txBody>
                    <a:bodyPr/>
                    <a:lstStyle/>
                    <a:p>
                      <a:pPr marL="91440" algn="l" fontAlgn="b"/>
                      <a:r>
                        <a:rPr lang="en-US" sz="2400" b="0" i="0" u="none" strike="noStrike" dirty="0">
                          <a:solidFill>
                            <a:srgbClr val="000000"/>
                          </a:solidFill>
                          <a:latin typeface="Calibri"/>
                        </a:rPr>
                        <a:t>Holds</a:t>
                      </a:r>
                    </a:p>
                  </a:txBody>
                  <a:tcPr marL="0" marR="0" marT="0" marB="0"/>
                </a:tc>
                <a:tc>
                  <a:txBody>
                    <a:bodyPr/>
                    <a:lstStyle/>
                    <a:p>
                      <a:pPr marL="91440" algn="l" fontAlgn="b"/>
                      <a:r>
                        <a:rPr lang="en-US" sz="2400" b="0" i="0" u="none" strike="noStrike" dirty="0">
                          <a:solidFill>
                            <a:srgbClr val="000000"/>
                          </a:solidFill>
                          <a:latin typeface="Calibri"/>
                        </a:rPr>
                        <a:t>Complains</a:t>
                      </a:r>
                    </a:p>
                  </a:txBody>
                  <a:tcPr marL="0" marR="0" marT="0" marB="0"/>
                </a:tc>
                <a:tc>
                  <a:txBody>
                    <a:bodyPr/>
                    <a:lstStyle/>
                    <a:p>
                      <a:pPr marL="91440" algn="l" fontAlgn="b"/>
                      <a:r>
                        <a:rPr lang="en-US" sz="2400" b="0" i="0" u="none" strike="noStrike" dirty="0">
                          <a:solidFill>
                            <a:srgbClr val="000000"/>
                          </a:solidFill>
                          <a:latin typeface="Calibri"/>
                        </a:rPr>
                        <a:t>Concurs</a:t>
                      </a:r>
                    </a:p>
                  </a:txBody>
                  <a:tcPr marL="0" marR="0" marT="0" marB="0"/>
                </a:tc>
                <a:extLst>
                  <a:ext uri="{0D108BD9-81ED-4DB2-BD59-A6C34878D82A}">
                    <a16:rowId xmlns:a16="http://schemas.microsoft.com/office/drawing/2014/main" val="10004"/>
                  </a:ext>
                </a:extLst>
              </a:tr>
              <a:tr h="735267">
                <a:tc>
                  <a:txBody>
                    <a:bodyPr/>
                    <a:lstStyle/>
                    <a:p>
                      <a:pPr marL="91440" algn="l" fontAlgn="b"/>
                      <a:r>
                        <a:rPr lang="en-US" sz="2400" b="0" i="0" u="none" strike="noStrike" dirty="0">
                          <a:solidFill>
                            <a:srgbClr val="000000"/>
                          </a:solidFill>
                          <a:latin typeface="Calibri"/>
                        </a:rPr>
                        <a:t>Notes</a:t>
                      </a:r>
                    </a:p>
                  </a:txBody>
                  <a:tcPr marL="0" marR="0" marT="0" marB="0"/>
                </a:tc>
                <a:tc>
                  <a:txBody>
                    <a:bodyPr/>
                    <a:lstStyle/>
                    <a:p>
                      <a:pPr marL="91440" algn="l" fontAlgn="b"/>
                      <a:r>
                        <a:rPr lang="en-US" sz="2400" b="0" i="0" u="none" strike="noStrike" dirty="0">
                          <a:solidFill>
                            <a:srgbClr val="000000"/>
                          </a:solidFill>
                          <a:latin typeface="Calibri"/>
                        </a:rPr>
                        <a:t>Finds</a:t>
                      </a:r>
                    </a:p>
                  </a:txBody>
                  <a:tcPr marL="0" marR="0" marT="0" marB="0"/>
                </a:tc>
                <a:tc>
                  <a:txBody>
                    <a:bodyPr/>
                    <a:lstStyle/>
                    <a:p>
                      <a:pPr marL="91440" algn="l" fontAlgn="b"/>
                      <a:r>
                        <a:rPr lang="en-US" sz="2400" b="0" i="0" u="none" strike="noStrike" dirty="0">
                          <a:solidFill>
                            <a:srgbClr val="000000"/>
                          </a:solidFill>
                          <a:latin typeface="Calibri"/>
                        </a:rPr>
                        <a:t>Maintains</a:t>
                      </a:r>
                    </a:p>
                  </a:txBody>
                  <a:tcPr marL="0" marR="0" marT="0" marB="0"/>
                </a:tc>
                <a:tc>
                  <a:txBody>
                    <a:bodyPr/>
                    <a:lstStyle/>
                    <a:p>
                      <a:pPr marL="91440" algn="l" fontAlgn="b"/>
                      <a:r>
                        <a:rPr lang="en-US" sz="2400" b="0" i="0" u="none" strike="noStrike" dirty="0">
                          <a:solidFill>
                            <a:srgbClr val="000000"/>
                          </a:solidFill>
                          <a:latin typeface="Calibri"/>
                        </a:rPr>
                        <a:t>Deplores</a:t>
                      </a:r>
                    </a:p>
                  </a:txBody>
                  <a:tcPr marL="0" marR="0" marT="0" marB="0"/>
                </a:tc>
                <a:tc>
                  <a:txBody>
                    <a:bodyPr/>
                    <a:lstStyle/>
                    <a:p>
                      <a:pPr marL="91440" algn="l" fontAlgn="b"/>
                      <a:r>
                        <a:rPr lang="en-US" sz="2400" b="0" i="0" u="none" strike="noStrike" dirty="0">
                          <a:solidFill>
                            <a:srgbClr val="000000"/>
                          </a:solidFill>
                          <a:latin typeface="Calibri"/>
                        </a:rPr>
                        <a:t>Grants</a:t>
                      </a:r>
                    </a:p>
                  </a:txBody>
                  <a:tcPr marL="0" marR="0" marT="0" marB="0"/>
                </a:tc>
                <a:extLst>
                  <a:ext uri="{0D108BD9-81ED-4DB2-BD59-A6C34878D82A}">
                    <a16:rowId xmlns:a16="http://schemas.microsoft.com/office/drawing/2014/main" val="10005"/>
                  </a:ext>
                </a:extLst>
              </a:tr>
              <a:tr h="735267">
                <a:tc>
                  <a:txBody>
                    <a:bodyPr/>
                    <a:lstStyle/>
                    <a:p>
                      <a:pPr marL="91440" algn="l" fontAlgn="b"/>
                      <a:r>
                        <a:rPr lang="en-US" sz="2400" b="0" i="0" u="none" strike="noStrike" dirty="0">
                          <a:solidFill>
                            <a:srgbClr val="000000"/>
                          </a:solidFill>
                          <a:latin typeface="Calibri"/>
                        </a:rPr>
                        <a:t>Observes</a:t>
                      </a:r>
                    </a:p>
                  </a:txBody>
                  <a:tcPr marL="0" marR="0" marT="0" marB="0"/>
                </a:tc>
                <a:tc>
                  <a:txBody>
                    <a:bodyPr/>
                    <a:lstStyle/>
                    <a:p>
                      <a:pPr marL="91440" algn="l" fontAlgn="b"/>
                      <a:r>
                        <a:rPr lang="en-US" sz="2400" b="0" i="0" u="none" strike="noStrike" dirty="0">
                          <a:solidFill>
                            <a:srgbClr val="000000"/>
                          </a:solidFill>
                          <a:latin typeface="Calibri"/>
                        </a:rPr>
                        <a:t>Predicts</a:t>
                      </a:r>
                    </a:p>
                  </a:txBody>
                  <a:tcPr marL="0" marR="0" marT="0" marB="0"/>
                </a:tc>
                <a:tc>
                  <a:txBody>
                    <a:bodyPr/>
                    <a:lstStyle/>
                    <a:p>
                      <a:pPr marL="91440" algn="l" fontAlgn="b"/>
                      <a:r>
                        <a:rPr lang="en-US" sz="2400" b="0" i="0" u="none" strike="noStrike" dirty="0">
                          <a:solidFill>
                            <a:srgbClr val="000000"/>
                          </a:solidFill>
                          <a:latin typeface="Calibri"/>
                        </a:rPr>
                        <a:t>Insists</a:t>
                      </a:r>
                    </a:p>
                  </a:txBody>
                  <a:tcPr marL="0" marR="0" marT="0" marB="0"/>
                </a:tc>
                <a:tc>
                  <a:txBody>
                    <a:bodyPr/>
                    <a:lstStyle/>
                    <a:p>
                      <a:pPr marL="91440" algn="l" fontAlgn="b"/>
                      <a:r>
                        <a:rPr lang="en-US" sz="2400" b="0" i="0" u="none" strike="noStrike" dirty="0">
                          <a:solidFill>
                            <a:srgbClr val="000000"/>
                          </a:solidFill>
                          <a:latin typeface="Calibri"/>
                        </a:rPr>
                        <a:t>Laments</a:t>
                      </a:r>
                    </a:p>
                  </a:txBody>
                  <a:tcPr marL="0" marR="0" marT="0" marB="0"/>
                </a:tc>
                <a:tc>
                  <a:txBody>
                    <a:bodyPr/>
                    <a:lstStyle/>
                    <a:p>
                      <a:pPr marL="91440" algn="l" fontAlgn="b"/>
                      <a:r>
                        <a:rPr lang="en-US" sz="2400" b="0" i="0" u="none" strike="noStrike" dirty="0">
                          <a:solidFill>
                            <a:srgbClr val="000000"/>
                          </a:solidFill>
                          <a:latin typeface="Calibri"/>
                        </a:rPr>
                        <a:t>Agrees</a:t>
                      </a:r>
                    </a:p>
                  </a:txBody>
                  <a:tcPr marL="0" marR="0" marT="0" marB="0"/>
                </a:tc>
                <a:extLst>
                  <a:ext uri="{0D108BD9-81ED-4DB2-BD59-A6C34878D82A}">
                    <a16:rowId xmlns:a16="http://schemas.microsoft.com/office/drawing/2014/main" val="10006"/>
                  </a:ext>
                </a:extLst>
              </a:tr>
              <a:tr h="954155">
                <a:tc>
                  <a:txBody>
                    <a:bodyPr/>
                    <a:lstStyle/>
                    <a:p>
                      <a:pPr marL="91440" algn="l" fontAlgn="b"/>
                      <a:r>
                        <a:rPr lang="en-US" sz="2400" b="0" i="0" u="none" strike="noStrike" dirty="0">
                          <a:solidFill>
                            <a:srgbClr val="000000"/>
                          </a:solidFill>
                          <a:latin typeface="Calibri"/>
                        </a:rPr>
                        <a:t>Points out</a:t>
                      </a:r>
                    </a:p>
                  </a:txBody>
                  <a:tcPr marL="0" marR="0" marT="0" marB="0"/>
                </a:tc>
                <a:tc>
                  <a:txBody>
                    <a:bodyPr/>
                    <a:lstStyle/>
                    <a:p>
                      <a:pPr marL="91440" marR="0" indent="0" algn="l" defTabSz="914400" rtl="0" eaLnBrk="1" fontAlgn="b" latinLnBrk="0" hangingPunct="1">
                        <a:lnSpc>
                          <a:spcPct val="100000"/>
                        </a:lnSpc>
                        <a:spcBef>
                          <a:spcPts val="0"/>
                        </a:spcBef>
                        <a:spcAft>
                          <a:spcPts val="0"/>
                        </a:spcAft>
                        <a:buClrTx/>
                        <a:buSzTx/>
                        <a:buFontTx/>
                        <a:buNone/>
                        <a:tabLst/>
                        <a:defRPr/>
                      </a:pPr>
                      <a:r>
                        <a:rPr lang="en-US" sz="2400" b="0" i="0" u="none" strike="noStrike" dirty="0">
                          <a:solidFill>
                            <a:srgbClr val="000000"/>
                          </a:solidFill>
                          <a:latin typeface="Calibri"/>
                        </a:rPr>
                        <a:t>Speculates</a:t>
                      </a:r>
                    </a:p>
                  </a:txBody>
                  <a:tcPr marL="0" marR="0" marT="0" marB="0"/>
                </a:tc>
                <a:tc>
                  <a:txBody>
                    <a:bodyPr/>
                    <a:lstStyle/>
                    <a:p>
                      <a:pPr marL="91440" algn="l" fontAlgn="b"/>
                      <a:r>
                        <a:rPr lang="en-US" sz="2400" b="0" i="0" u="none" strike="noStrike" dirty="0">
                          <a:solidFill>
                            <a:srgbClr val="000000"/>
                          </a:solidFill>
                          <a:latin typeface="Calibri"/>
                        </a:rPr>
                        <a:t>Disputes</a:t>
                      </a:r>
                    </a:p>
                  </a:txBody>
                  <a:tcPr marL="0" marR="0" marT="0" marB="0"/>
                </a:tc>
                <a:tc>
                  <a:txBody>
                    <a:bodyPr/>
                    <a:lstStyle/>
                    <a:p>
                      <a:pPr marL="91440" algn="l" fontAlgn="b"/>
                      <a:r>
                        <a:rPr lang="en-US" sz="2400" b="0" i="0" u="none" strike="noStrike" dirty="0">
                          <a:solidFill>
                            <a:srgbClr val="000000"/>
                          </a:solidFill>
                          <a:latin typeface="Calibri"/>
                        </a:rPr>
                        <a:t>Warns</a:t>
                      </a:r>
                    </a:p>
                  </a:txBody>
                  <a:tcPr marL="0" marR="0" marT="0" marB="0"/>
                </a:tc>
                <a:tc>
                  <a:txBody>
                    <a:bodyPr/>
                    <a:lstStyle/>
                    <a:p>
                      <a:pPr marL="91440" algn="l" fontAlgn="b"/>
                      <a:r>
                        <a:rPr lang="en-US" sz="2400" b="0" i="0" u="none" strike="noStrike" dirty="0">
                          <a:solidFill>
                            <a:srgbClr val="000000"/>
                          </a:solidFill>
                          <a:latin typeface="Calibri"/>
                        </a:rPr>
                        <a:t>States</a:t>
                      </a:r>
                    </a:p>
                  </a:txBody>
                  <a:tcPr marL="0" marR="0" marT="0" marB="0"/>
                </a:tc>
                <a:extLst>
                  <a:ext uri="{0D108BD9-81ED-4DB2-BD59-A6C34878D82A}">
                    <a16:rowId xmlns:a16="http://schemas.microsoft.com/office/drawing/2014/main" val="10007"/>
                  </a:ext>
                </a:extLst>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80999" y="1219200"/>
            <a:ext cx="8229601" cy="1200329"/>
          </a:xfrm>
          <a:prstGeom prst="rect">
            <a:avLst/>
          </a:prstGeom>
          <a:noFill/>
        </p:spPr>
        <p:txBody>
          <a:bodyPr wrap="square" rtlCol="0">
            <a:spAutoFit/>
          </a:bodyPr>
          <a:lstStyle/>
          <a:p>
            <a:pPr>
              <a:defRPr/>
            </a:pPr>
            <a:endParaRPr lang="en-US" sz="2400" dirty="0">
              <a:latin typeface="Times New Roman" pitchFamily="18" charset="0"/>
              <a:cs typeface="Times New Roman" pitchFamily="18" charset="0"/>
            </a:endParaRPr>
          </a:p>
          <a:p>
            <a:pPr>
              <a:defRPr/>
            </a:pPr>
            <a:endParaRPr lang="en-US" sz="2400" dirty="0">
              <a:latin typeface="Times New Roman" pitchFamily="18" charset="0"/>
              <a:cs typeface="Times New Roman" pitchFamily="18" charset="0"/>
            </a:endParaRPr>
          </a:p>
          <a:p>
            <a:pPr>
              <a:defRPr/>
            </a:pPr>
            <a:endParaRPr lang="en-US" sz="2400" dirty="0"/>
          </a:p>
        </p:txBody>
      </p:sp>
      <p:sp>
        <p:nvSpPr>
          <p:cNvPr id="7" name="Rectangle 2"/>
          <p:cNvSpPr txBox="1">
            <a:spLocks noChangeArrowheads="1"/>
          </p:cNvSpPr>
          <p:nvPr/>
        </p:nvSpPr>
        <p:spPr>
          <a:xfrm>
            <a:off x="457200" y="609600"/>
            <a:ext cx="7498080" cy="533400"/>
          </a:xfrm>
          <a:prstGeom prst="rect">
            <a:avLst/>
          </a:prstGeom>
        </p:spPr>
        <p:txBody>
          <a:bodyPr vert="horz" lIns="91440" tIns="45720" rIns="91440" bIns="45720" rtlCol="0" anchor="ctr">
            <a:normAutofit fontScale="9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mj-lt"/>
                <a:ea typeface="+mj-ea"/>
                <a:cs typeface="+mj-cs"/>
              </a:rPr>
              <a:t>Overall Paper Organization</a:t>
            </a:r>
          </a:p>
        </p:txBody>
      </p:sp>
      <p:sp>
        <p:nvSpPr>
          <p:cNvPr id="8" name="Rectangle 3"/>
          <p:cNvSpPr txBox="1">
            <a:spLocks noChangeArrowheads="1"/>
          </p:cNvSpPr>
          <p:nvPr/>
        </p:nvSpPr>
        <p:spPr>
          <a:xfrm>
            <a:off x="1752600" y="1143000"/>
            <a:ext cx="6934200" cy="5105400"/>
          </a:xfrm>
          <a:prstGeom prst="rect">
            <a:avLst/>
          </a:prstGeom>
        </p:spPr>
        <p:txBody>
          <a:bodyPr vert="horz" lIns="91440" tIns="45720" rIns="91440" bIns="45720" rtlCol="0">
            <a:normAutofit fontScale="92500" lnSpcReduction="10000"/>
          </a:bodyPr>
          <a:lstStyle/>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Title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Abstract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r>
              <a:rPr kumimoji="0" lang="en-US" sz="2400" b="0" i="0" u="none" strike="noStrike" kern="1200" cap="none" spc="0" normalizeH="0" baseline="0" noProof="0" dirty="0">
                <a:ln>
                  <a:noFill/>
                </a:ln>
                <a:effectLst/>
                <a:uLnTx/>
                <a:uFillTx/>
                <a:latin typeface="+mn-lt"/>
                <a:ea typeface="+mn-ea"/>
                <a:cs typeface="+mn-cs"/>
              </a:rPr>
              <a:t> </a:t>
            </a: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Introduction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r>
              <a:rPr kumimoji="0" lang="en-US" sz="2400" b="0" i="0" u="none" strike="noStrike" kern="1200" cap="none" spc="0" normalizeH="0" baseline="0" noProof="0" dirty="0">
                <a:ln>
                  <a:noFill/>
                </a:ln>
                <a:effectLst/>
                <a:uLnTx/>
                <a:uFillTx/>
                <a:latin typeface="+mn-lt"/>
                <a:ea typeface="+mn-ea"/>
                <a:cs typeface="+mn-cs"/>
              </a:rPr>
              <a:t> </a:t>
            </a: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Literature Review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1" i="0" u="none" strike="noStrike" kern="1200" cap="none" spc="0" normalizeH="0" baseline="0" noProof="0" dirty="0">
                <a:ln>
                  <a:noFill/>
                </a:ln>
                <a:effectLst/>
                <a:uLnTx/>
                <a:uFillTx/>
                <a:latin typeface="+mn-lt"/>
                <a:ea typeface="+mn-ea"/>
                <a:cs typeface="+mn-cs"/>
              </a:rPr>
              <a:t>Methodology</a:t>
            </a: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Results</a:t>
            </a: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Discussion</a:t>
            </a: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Limitations</a:t>
            </a: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Conclusion</a:t>
            </a: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References</a:t>
            </a:r>
          </a:p>
        </p:txBody>
      </p:sp>
    </p:spTree>
    <p:extLst>
      <p:ext uri="{BB962C8B-B14F-4D97-AF65-F5344CB8AC3E}">
        <p14:creationId xmlns:p14="http://schemas.microsoft.com/office/powerpoint/2010/main" val="29032380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80999" y="1219200"/>
            <a:ext cx="8229601" cy="1200329"/>
          </a:xfrm>
          <a:prstGeom prst="rect">
            <a:avLst/>
          </a:prstGeom>
          <a:noFill/>
        </p:spPr>
        <p:txBody>
          <a:bodyPr wrap="square" rtlCol="0">
            <a:spAutoFit/>
          </a:bodyPr>
          <a:lstStyle/>
          <a:p>
            <a:pPr>
              <a:defRPr/>
            </a:pPr>
            <a:endParaRPr lang="en-US" sz="2400" dirty="0">
              <a:latin typeface="Times New Roman" pitchFamily="18" charset="0"/>
              <a:cs typeface="Times New Roman" pitchFamily="18" charset="0"/>
            </a:endParaRPr>
          </a:p>
          <a:p>
            <a:pPr>
              <a:defRPr/>
            </a:pPr>
            <a:endParaRPr lang="en-US" sz="2400" dirty="0">
              <a:latin typeface="Times New Roman" pitchFamily="18" charset="0"/>
              <a:cs typeface="Times New Roman" pitchFamily="18" charset="0"/>
            </a:endParaRPr>
          </a:p>
          <a:p>
            <a:pPr>
              <a:defRPr/>
            </a:pPr>
            <a:endParaRPr lang="en-US" sz="2400" dirty="0"/>
          </a:p>
        </p:txBody>
      </p:sp>
      <p:sp>
        <p:nvSpPr>
          <p:cNvPr id="7" name="Title 1"/>
          <p:cNvSpPr txBox="1">
            <a:spLocks/>
          </p:cNvSpPr>
          <p:nvPr/>
        </p:nvSpPr>
        <p:spPr>
          <a:xfrm>
            <a:off x="609600" y="533400"/>
            <a:ext cx="8324088" cy="6858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a:ln>
                  <a:noFill/>
                </a:ln>
                <a:solidFill>
                  <a:schemeClr val="tx1"/>
                </a:solidFill>
                <a:effectLst/>
                <a:uLnTx/>
                <a:uFillTx/>
                <a:latin typeface="+mj-lt"/>
                <a:ea typeface="+mj-ea"/>
                <a:cs typeface="+mj-cs"/>
              </a:rPr>
              <a:t>Methodology</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Content Placeholder 2"/>
          <p:cNvSpPr txBox="1">
            <a:spLocks/>
          </p:cNvSpPr>
          <p:nvPr/>
        </p:nvSpPr>
        <p:spPr>
          <a:xfrm>
            <a:off x="1371600" y="1676400"/>
            <a:ext cx="7239000" cy="4800600"/>
          </a:xfrm>
          <a:prstGeom prst="rect">
            <a:avLst/>
          </a:prstGeom>
        </p:spPr>
        <p:txBody>
          <a:bodyPr vert="horz" lIns="91440" tIns="45720" rIns="91440" bIns="45720" rtlCol="0">
            <a:normAutofit/>
          </a:body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800" b="0" i="0" u="none" strike="noStrike" kern="1200" cap="none" spc="0" normalizeH="0" baseline="0" noProof="0" dirty="0">
                <a:ln>
                  <a:noFill/>
                </a:ln>
                <a:effectLst/>
                <a:uLnTx/>
                <a:uFillTx/>
                <a:latin typeface="+mn-lt"/>
                <a:ea typeface="+mn-ea"/>
                <a:cs typeface="+mn-cs"/>
              </a:rPr>
              <a:t>Methodology needs to have details on the following aspects</a:t>
            </a:r>
          </a:p>
          <a:p>
            <a:pPr marL="596646" marR="0" lvl="0" indent="-514350" defTabSz="914400" rtl="0" eaLnBrk="1" fontAlgn="auto" latinLnBrk="0" hangingPunct="1">
              <a:lnSpc>
                <a:spcPct val="100000"/>
              </a:lnSpc>
              <a:spcBef>
                <a:spcPts val="2400"/>
              </a:spcBef>
              <a:spcAft>
                <a:spcPts val="0"/>
              </a:spcAft>
              <a:buClrTx/>
              <a:buSzTx/>
              <a:buFont typeface="Arial" pitchFamily="34" charset="0"/>
              <a:buAutoNum type="arabicPeriod"/>
              <a:tabLst/>
              <a:defRPr/>
            </a:pPr>
            <a:r>
              <a:rPr kumimoji="0" lang="en-US" sz="2400" b="0" i="0" u="none" strike="noStrike" kern="1200" cap="none" spc="0" normalizeH="0" baseline="0" noProof="0" dirty="0">
                <a:ln>
                  <a:noFill/>
                </a:ln>
                <a:effectLst/>
                <a:uLnTx/>
                <a:uFillTx/>
                <a:latin typeface="+mn-lt"/>
                <a:ea typeface="+mn-ea"/>
                <a:cs typeface="+mn-cs"/>
              </a:rPr>
              <a:t>Type of study</a:t>
            </a:r>
          </a:p>
          <a:p>
            <a:pPr marL="596646" marR="0" lvl="0" indent="-514350" defTabSz="914400" rtl="0" eaLnBrk="1" fontAlgn="auto" latinLnBrk="0" hangingPunct="1">
              <a:lnSpc>
                <a:spcPct val="100000"/>
              </a:lnSpc>
              <a:spcBef>
                <a:spcPts val="2400"/>
              </a:spcBef>
              <a:spcAft>
                <a:spcPts val="0"/>
              </a:spcAft>
              <a:buClrTx/>
              <a:buSzTx/>
              <a:buFont typeface="Arial" pitchFamily="34" charset="0"/>
              <a:buAutoNum type="arabicPeriod"/>
              <a:tabLst/>
              <a:defRPr/>
            </a:pPr>
            <a:r>
              <a:rPr kumimoji="0" lang="en-US" sz="2400" b="0" i="0" u="none" strike="noStrike" kern="1200" cap="none" spc="0" normalizeH="0" baseline="0" noProof="0" dirty="0">
                <a:ln>
                  <a:noFill/>
                </a:ln>
                <a:effectLst/>
                <a:uLnTx/>
                <a:uFillTx/>
                <a:latin typeface="+mn-lt"/>
                <a:ea typeface="+mn-ea"/>
                <a:cs typeface="+mn-cs"/>
              </a:rPr>
              <a:t>Research design used</a:t>
            </a:r>
          </a:p>
          <a:p>
            <a:pPr marL="596646" marR="0" lvl="0" indent="-514350" defTabSz="914400" rtl="0" eaLnBrk="1" fontAlgn="auto" latinLnBrk="0" hangingPunct="1">
              <a:lnSpc>
                <a:spcPct val="100000"/>
              </a:lnSpc>
              <a:spcBef>
                <a:spcPts val="2400"/>
              </a:spcBef>
              <a:spcAft>
                <a:spcPts val="0"/>
              </a:spcAft>
              <a:buClrTx/>
              <a:buSzTx/>
              <a:buFont typeface="Arial" pitchFamily="34" charset="0"/>
              <a:buAutoNum type="arabicPeriod"/>
              <a:tabLst/>
              <a:defRPr/>
            </a:pPr>
            <a:r>
              <a:rPr kumimoji="0" lang="en-US" sz="2400" b="0" i="0" u="none" strike="noStrike" kern="1200" cap="none" spc="0" normalizeH="0" baseline="0" noProof="0" dirty="0">
                <a:ln>
                  <a:noFill/>
                </a:ln>
                <a:effectLst/>
                <a:uLnTx/>
                <a:uFillTx/>
                <a:latin typeface="+mn-lt"/>
                <a:ea typeface="+mn-ea"/>
                <a:cs typeface="+mn-cs"/>
              </a:rPr>
              <a:t>Sample design and sample description</a:t>
            </a:r>
          </a:p>
          <a:p>
            <a:pPr marL="596646" marR="0" lvl="0" indent="-514350" defTabSz="914400" rtl="0" eaLnBrk="1" fontAlgn="auto" latinLnBrk="0" hangingPunct="1">
              <a:lnSpc>
                <a:spcPct val="100000"/>
              </a:lnSpc>
              <a:spcBef>
                <a:spcPts val="2400"/>
              </a:spcBef>
              <a:spcAft>
                <a:spcPts val="0"/>
              </a:spcAft>
              <a:buClrTx/>
              <a:buSzTx/>
              <a:buFont typeface="Arial" pitchFamily="34" charset="0"/>
              <a:buAutoNum type="arabicPeriod"/>
              <a:tabLst/>
              <a:defRPr/>
            </a:pPr>
            <a:r>
              <a:rPr kumimoji="0" lang="en-US" sz="2400" b="0" i="0" u="none" strike="noStrike" kern="1200" cap="none" spc="0" normalizeH="0" baseline="0" noProof="0" dirty="0">
                <a:ln>
                  <a:noFill/>
                </a:ln>
                <a:effectLst/>
                <a:uLnTx/>
                <a:uFillTx/>
                <a:latin typeface="+mn-lt"/>
                <a:ea typeface="+mn-ea"/>
                <a:cs typeface="+mn-cs"/>
              </a:rPr>
              <a:t>Tools used for data collection</a:t>
            </a:r>
          </a:p>
          <a:p>
            <a:pPr marL="596646" marR="0" lvl="0" indent="-514350" defTabSz="914400" rtl="0" eaLnBrk="1" fontAlgn="auto" latinLnBrk="0" hangingPunct="1">
              <a:lnSpc>
                <a:spcPct val="100000"/>
              </a:lnSpc>
              <a:spcBef>
                <a:spcPts val="2400"/>
              </a:spcBef>
              <a:spcAft>
                <a:spcPts val="0"/>
              </a:spcAft>
              <a:buClrTx/>
              <a:buSzTx/>
              <a:buFont typeface="Arial" pitchFamily="34" charset="0"/>
              <a:buAutoNum type="arabicPeriod"/>
              <a:tabLst/>
              <a:defRPr/>
            </a:pPr>
            <a:r>
              <a:rPr kumimoji="0" lang="en-US" sz="2400" b="0" i="0" u="none" strike="noStrike" kern="1200" cap="none" spc="0" normalizeH="0" baseline="0" noProof="0" dirty="0">
                <a:ln>
                  <a:noFill/>
                </a:ln>
                <a:effectLst/>
                <a:uLnTx/>
                <a:uFillTx/>
                <a:latin typeface="+mn-lt"/>
                <a:ea typeface="+mn-ea"/>
                <a:cs typeface="+mn-cs"/>
              </a:rPr>
              <a:t>Tools used for data analysis</a:t>
            </a:r>
          </a:p>
        </p:txBody>
      </p:sp>
    </p:spTree>
    <p:extLst>
      <p:ext uri="{BB962C8B-B14F-4D97-AF65-F5344CB8AC3E}">
        <p14:creationId xmlns:p14="http://schemas.microsoft.com/office/powerpoint/2010/main" val="38730564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80999" y="1219200"/>
            <a:ext cx="8229601" cy="1200329"/>
          </a:xfrm>
          <a:prstGeom prst="rect">
            <a:avLst/>
          </a:prstGeom>
          <a:noFill/>
        </p:spPr>
        <p:txBody>
          <a:bodyPr wrap="square" rtlCol="0">
            <a:spAutoFit/>
          </a:bodyPr>
          <a:lstStyle/>
          <a:p>
            <a:pPr>
              <a:defRPr/>
            </a:pPr>
            <a:endParaRPr lang="en-US" sz="2400" dirty="0">
              <a:latin typeface="Times New Roman" pitchFamily="18" charset="0"/>
              <a:cs typeface="Times New Roman" pitchFamily="18" charset="0"/>
            </a:endParaRPr>
          </a:p>
          <a:p>
            <a:pPr>
              <a:defRPr/>
            </a:pPr>
            <a:endParaRPr lang="en-US" sz="2400" dirty="0">
              <a:latin typeface="Times New Roman" pitchFamily="18" charset="0"/>
              <a:cs typeface="Times New Roman" pitchFamily="18" charset="0"/>
            </a:endParaRPr>
          </a:p>
          <a:p>
            <a:pPr>
              <a:defRPr/>
            </a:pPr>
            <a:endParaRPr lang="en-US" sz="2400" dirty="0"/>
          </a:p>
        </p:txBody>
      </p:sp>
      <p:sp>
        <p:nvSpPr>
          <p:cNvPr id="7" name="Title 1"/>
          <p:cNvSpPr txBox="1">
            <a:spLocks/>
          </p:cNvSpPr>
          <p:nvPr/>
        </p:nvSpPr>
        <p:spPr>
          <a:xfrm>
            <a:off x="457200" y="533400"/>
            <a:ext cx="7498080" cy="762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a:ln>
                  <a:noFill/>
                </a:ln>
                <a:solidFill>
                  <a:schemeClr val="tx1"/>
                </a:solidFill>
                <a:effectLst/>
                <a:uLnTx/>
                <a:uFillTx/>
                <a:latin typeface="+mj-lt"/>
                <a:ea typeface="+mj-ea"/>
                <a:cs typeface="+mj-cs"/>
              </a:rPr>
              <a:t>Methodology</a:t>
            </a:r>
            <a:endParaRPr kumimoji="0" lang="en-US" sz="36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Content Placeholder 2"/>
          <p:cNvSpPr txBox="1">
            <a:spLocks/>
          </p:cNvSpPr>
          <p:nvPr/>
        </p:nvSpPr>
        <p:spPr>
          <a:xfrm>
            <a:off x="1371600" y="1295400"/>
            <a:ext cx="7391400" cy="5181600"/>
          </a:xfrm>
          <a:prstGeom prst="rect">
            <a:avLst/>
          </a:prstGeom>
        </p:spPr>
        <p:txBody>
          <a:bodyPr vert="horz" lIns="91440" tIns="45720" rIns="91440" bIns="45720" rtlCol="0">
            <a:normAutofit fontScale="92500"/>
          </a:bodyPr>
          <a:lstStyle/>
          <a:p>
            <a:pPr marL="0" marR="0" lvl="0" indent="0"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800" b="0" i="0" u="none" strike="noStrike" kern="1200" cap="none" spc="0" normalizeH="0" baseline="0" noProof="0" dirty="0">
                <a:ln>
                  <a:noFill/>
                </a:ln>
                <a:effectLst/>
                <a:uLnTx/>
                <a:uFillTx/>
                <a:latin typeface="+mn-lt"/>
                <a:ea typeface="+mn-ea"/>
                <a:cs typeface="+mn-cs"/>
              </a:rPr>
              <a:t>Sample Design</a:t>
            </a:r>
          </a:p>
          <a:p>
            <a:pPr marL="0" marR="0" lvl="0" indent="0" defTabSz="914400" rtl="0" eaLnBrk="1" fontAlgn="auto" latinLnBrk="0" hangingPunct="1">
              <a:lnSpc>
                <a:spcPct val="100000"/>
              </a:lnSpc>
              <a:spcBef>
                <a:spcPts val="2400"/>
              </a:spcBef>
              <a:spcAft>
                <a:spcPts val="0"/>
              </a:spcAft>
              <a:buClrTx/>
              <a:buSzTx/>
              <a:buFont typeface="Arial" pitchFamily="34" charset="0"/>
              <a:buNone/>
              <a:tabLst/>
              <a:defRPr/>
            </a:pPr>
            <a:r>
              <a:rPr kumimoji="0" lang="en-US" sz="2800" b="0" i="0" u="none" strike="noStrike" kern="1200" cap="none" spc="0" normalizeH="0" baseline="0" noProof="0" dirty="0">
                <a:ln>
                  <a:noFill/>
                </a:ln>
                <a:effectLst/>
                <a:uLnTx/>
                <a:uFillTx/>
                <a:latin typeface="+mn-lt"/>
                <a:ea typeface="+mn-ea"/>
                <a:cs typeface="+mn-cs"/>
              </a:rPr>
              <a:t>Sample design includes information on the following:</a:t>
            </a:r>
          </a:p>
          <a:p>
            <a:pPr marL="596646" marR="0" lvl="0" indent="-514350" defTabSz="914400" rtl="0" eaLnBrk="1" fontAlgn="auto" latinLnBrk="0" hangingPunct="1">
              <a:lnSpc>
                <a:spcPct val="100000"/>
              </a:lnSpc>
              <a:spcBef>
                <a:spcPts val="2400"/>
              </a:spcBef>
              <a:spcAft>
                <a:spcPts val="0"/>
              </a:spcAft>
              <a:buClrTx/>
              <a:buSzTx/>
              <a:buFont typeface="+mj-lt"/>
              <a:buAutoNum type="arabicPeriod"/>
              <a:tabLst/>
              <a:defRPr/>
            </a:pPr>
            <a:r>
              <a:rPr kumimoji="0" lang="en-US" sz="2400" b="0" i="0" u="none" strike="noStrike" kern="1200" cap="none" spc="0" normalizeH="0" baseline="0" noProof="0" dirty="0">
                <a:ln>
                  <a:noFill/>
                </a:ln>
                <a:effectLst/>
                <a:uLnTx/>
                <a:uFillTx/>
                <a:latin typeface="+mn-lt"/>
                <a:ea typeface="+mn-ea"/>
                <a:cs typeface="+mn-cs"/>
              </a:rPr>
              <a:t>Population for the study</a:t>
            </a:r>
          </a:p>
          <a:p>
            <a:pPr marL="596646" marR="0" lvl="0" indent="-514350" defTabSz="914400" rtl="0" eaLnBrk="1" fontAlgn="auto" latinLnBrk="0" hangingPunct="1">
              <a:lnSpc>
                <a:spcPct val="100000"/>
              </a:lnSpc>
              <a:spcBef>
                <a:spcPts val="2400"/>
              </a:spcBef>
              <a:spcAft>
                <a:spcPts val="0"/>
              </a:spcAft>
              <a:buClrTx/>
              <a:buSzTx/>
              <a:buFont typeface="+mj-lt"/>
              <a:buAutoNum type="arabicPeriod"/>
              <a:tabLst/>
              <a:defRPr/>
            </a:pPr>
            <a:r>
              <a:rPr kumimoji="0" lang="en-US" sz="2400" b="0" i="0" u="none" strike="noStrike" kern="1200" cap="none" spc="0" normalizeH="0" baseline="0" noProof="0" dirty="0">
                <a:ln>
                  <a:noFill/>
                </a:ln>
                <a:effectLst/>
                <a:uLnTx/>
                <a:uFillTx/>
                <a:latin typeface="+mn-lt"/>
                <a:ea typeface="+mn-ea"/>
                <a:cs typeface="+mn-cs"/>
              </a:rPr>
              <a:t>Sample frame of the study</a:t>
            </a:r>
          </a:p>
          <a:p>
            <a:pPr marL="596646" marR="0" lvl="0" indent="-514350" defTabSz="914400" rtl="0" eaLnBrk="1" fontAlgn="auto" latinLnBrk="0" hangingPunct="1">
              <a:lnSpc>
                <a:spcPct val="100000"/>
              </a:lnSpc>
              <a:spcBef>
                <a:spcPts val="2400"/>
              </a:spcBef>
              <a:spcAft>
                <a:spcPts val="0"/>
              </a:spcAft>
              <a:buClrTx/>
              <a:buSzTx/>
              <a:buFont typeface="+mj-lt"/>
              <a:buAutoNum type="arabicPeriod"/>
              <a:tabLst/>
              <a:defRPr/>
            </a:pPr>
            <a:r>
              <a:rPr kumimoji="0" lang="en-US" sz="2400" b="0" i="0" u="none" strike="noStrike" kern="1200" cap="none" spc="0" normalizeH="0" baseline="0" noProof="0" dirty="0">
                <a:ln>
                  <a:noFill/>
                </a:ln>
                <a:effectLst/>
                <a:uLnTx/>
                <a:uFillTx/>
                <a:latin typeface="+mn-lt"/>
                <a:ea typeface="+mn-ea"/>
                <a:cs typeface="+mn-cs"/>
              </a:rPr>
              <a:t>Sampling technique used to identify respondents</a:t>
            </a:r>
          </a:p>
          <a:p>
            <a:pPr marL="596646" marR="0" lvl="0" indent="-514350" defTabSz="914400" rtl="0" eaLnBrk="1" fontAlgn="auto" latinLnBrk="0" hangingPunct="1">
              <a:lnSpc>
                <a:spcPct val="100000"/>
              </a:lnSpc>
              <a:spcBef>
                <a:spcPts val="2400"/>
              </a:spcBef>
              <a:spcAft>
                <a:spcPts val="0"/>
              </a:spcAft>
              <a:buClrTx/>
              <a:buSzTx/>
              <a:buFont typeface="+mj-lt"/>
              <a:buAutoNum type="arabicPeriod"/>
              <a:tabLst/>
              <a:defRPr/>
            </a:pPr>
            <a:r>
              <a:rPr kumimoji="0" lang="en-US" sz="2400" b="0" i="0" u="none" strike="noStrike" kern="1200" cap="none" spc="0" normalizeH="0" baseline="0" noProof="0" dirty="0">
                <a:ln>
                  <a:noFill/>
                </a:ln>
                <a:effectLst/>
                <a:uLnTx/>
                <a:uFillTx/>
                <a:latin typeface="+mn-lt"/>
                <a:ea typeface="+mn-ea"/>
                <a:cs typeface="+mn-cs"/>
              </a:rPr>
              <a:t>Sample Element</a:t>
            </a:r>
          </a:p>
          <a:p>
            <a:pPr marL="596646" marR="0" lvl="0" indent="-514350" defTabSz="914400" rtl="0" eaLnBrk="1" fontAlgn="auto" latinLnBrk="0" hangingPunct="1">
              <a:lnSpc>
                <a:spcPct val="100000"/>
              </a:lnSpc>
              <a:spcBef>
                <a:spcPts val="2400"/>
              </a:spcBef>
              <a:spcAft>
                <a:spcPts val="0"/>
              </a:spcAft>
              <a:buClrTx/>
              <a:buSzTx/>
              <a:buFont typeface="+mj-lt"/>
              <a:buAutoNum type="arabicPeriod"/>
              <a:tabLst/>
              <a:defRPr/>
            </a:pPr>
            <a:r>
              <a:rPr kumimoji="0" lang="en-US" sz="2400" b="0" i="0" u="none" strike="noStrike" kern="1200" cap="none" spc="0" normalizeH="0" baseline="0" noProof="0" dirty="0">
                <a:ln>
                  <a:noFill/>
                </a:ln>
                <a:effectLst/>
                <a:uLnTx/>
                <a:uFillTx/>
                <a:latin typeface="+mn-lt"/>
                <a:ea typeface="+mn-ea"/>
                <a:cs typeface="+mn-cs"/>
              </a:rPr>
              <a:t>Sample Size and sample composition including demographics and other details of the sample</a:t>
            </a:r>
            <a:endParaRPr kumimoji="0" lang="en-US" sz="2800" b="0" i="0" u="none" strike="noStrike" kern="1200" cap="none" spc="0" normalizeH="0" baseline="0" noProof="0" dirty="0">
              <a:ln>
                <a:noFill/>
              </a:ln>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Tree>
    <p:extLst>
      <p:ext uri="{BB962C8B-B14F-4D97-AF65-F5344CB8AC3E}">
        <p14:creationId xmlns:p14="http://schemas.microsoft.com/office/powerpoint/2010/main" val="1751460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IN" dirty="0"/>
          </a:p>
        </p:txBody>
      </p:sp>
      <p:sp>
        <p:nvSpPr>
          <p:cNvPr id="3" name="Subtitle 2"/>
          <p:cNvSpPr>
            <a:spLocks noGrp="1"/>
          </p:cNvSpPr>
          <p:nvPr>
            <p:ph type="subTitle" idx="1"/>
          </p:nvPr>
        </p:nvSpPr>
        <p:spPr/>
        <p:txBody>
          <a:bodyPr/>
          <a:lstStyle/>
          <a:p>
            <a:endParaRPr lang="en-IN"/>
          </a:p>
        </p:txBody>
      </p:sp>
      <p:sp>
        <p:nvSpPr>
          <p:cNvPr id="5" name="TextBox 4"/>
          <p:cNvSpPr txBox="1"/>
          <p:nvPr/>
        </p:nvSpPr>
        <p:spPr>
          <a:xfrm>
            <a:off x="380999" y="1219200"/>
            <a:ext cx="8229601" cy="1200329"/>
          </a:xfrm>
          <a:prstGeom prst="rect">
            <a:avLst/>
          </a:prstGeom>
          <a:noFill/>
        </p:spPr>
        <p:txBody>
          <a:bodyPr wrap="square" rtlCol="0">
            <a:spAutoFit/>
          </a:bodyPr>
          <a:lstStyle/>
          <a:p>
            <a:pPr>
              <a:defRPr/>
            </a:pPr>
            <a:endParaRPr lang="en-US" sz="2400" dirty="0">
              <a:latin typeface="Times New Roman" pitchFamily="18" charset="0"/>
              <a:cs typeface="Times New Roman" pitchFamily="18" charset="0"/>
            </a:endParaRPr>
          </a:p>
          <a:p>
            <a:pPr>
              <a:defRPr/>
            </a:pPr>
            <a:endParaRPr lang="en-US" sz="2400" dirty="0">
              <a:latin typeface="Times New Roman" pitchFamily="18" charset="0"/>
              <a:cs typeface="Times New Roman" pitchFamily="18" charset="0"/>
            </a:endParaRPr>
          </a:p>
          <a:p>
            <a:pPr>
              <a:defRPr/>
            </a:pPr>
            <a:endParaRPr lang="en-US" sz="2400" dirty="0"/>
          </a:p>
        </p:txBody>
      </p:sp>
      <p:sp>
        <p:nvSpPr>
          <p:cNvPr id="7" name="Title 1"/>
          <p:cNvSpPr txBox="1">
            <a:spLocks/>
          </p:cNvSpPr>
          <p:nvPr/>
        </p:nvSpPr>
        <p:spPr>
          <a:xfrm>
            <a:off x="533400" y="609600"/>
            <a:ext cx="7498080" cy="639762"/>
          </a:xfrm>
          <a:prstGeom prst="rect">
            <a:avLst/>
          </a:prstGeom>
        </p:spPr>
        <p:txBody>
          <a:bodyPr vert="horz" lIns="91440" tIns="45720" rIns="91440" bIns="45720" rtlCol="0" anchor="ct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a:ln>
                  <a:noFill/>
                </a:ln>
                <a:solidFill>
                  <a:schemeClr val="tx1"/>
                </a:solidFill>
                <a:effectLst/>
                <a:uLnTx/>
                <a:uFillTx/>
                <a:latin typeface="+mj-lt"/>
                <a:ea typeface="+mj-ea"/>
                <a:cs typeface="+mj-cs"/>
              </a:rPr>
              <a:t>Check List for Methodology</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Content Placeholder 2"/>
          <p:cNvSpPr txBox="1">
            <a:spLocks/>
          </p:cNvSpPr>
          <p:nvPr/>
        </p:nvSpPr>
        <p:spPr>
          <a:xfrm>
            <a:off x="1435608" y="1295400"/>
            <a:ext cx="7498080" cy="5257800"/>
          </a:xfrm>
          <a:prstGeom prst="rect">
            <a:avLst/>
          </a:prstGeom>
        </p:spPr>
        <p:txBody>
          <a:bodyPr vert="horz" lIns="91440" tIns="45720" rIns="91440" bIns="45720" rtlCol="0">
            <a:normAutofit fontScale="62500" lnSpcReduction="20000"/>
          </a:bodyPr>
          <a:lstStyle/>
          <a:p>
            <a:pPr marL="514350" marR="0" lvl="0" indent="-514350" algn="just" defTabSz="914400" rtl="0" eaLnBrk="1" fontAlgn="auto" latinLnBrk="0" hangingPunct="1">
              <a:lnSpc>
                <a:spcPct val="100000"/>
              </a:lnSpc>
              <a:spcBef>
                <a:spcPts val="2400"/>
              </a:spcBef>
              <a:spcAft>
                <a:spcPts val="0"/>
              </a:spcAft>
              <a:buClrTx/>
              <a:buSzTx/>
              <a:buFont typeface="+mj-lt"/>
              <a:buAutoNum type="arabicPeriod"/>
              <a:tabLst/>
              <a:defRPr/>
            </a:pPr>
            <a:r>
              <a:rPr kumimoji="0" lang="en-US" sz="3200" b="0" i="0" u="none" strike="noStrike" kern="1200" cap="none" spc="0" normalizeH="0" baseline="0" noProof="0" dirty="0">
                <a:ln>
                  <a:noFill/>
                </a:ln>
                <a:effectLst/>
                <a:uLnTx/>
                <a:uFillTx/>
                <a:latin typeface="+mn-lt"/>
                <a:ea typeface="+mn-ea"/>
                <a:cs typeface="+mn-cs"/>
              </a:rPr>
              <a:t>Reported the type of research Design</a:t>
            </a:r>
          </a:p>
          <a:p>
            <a:pPr marL="514350" marR="0" lvl="0" indent="-514350" algn="just" defTabSz="914400" rtl="0" eaLnBrk="1" fontAlgn="auto" latinLnBrk="0" hangingPunct="1">
              <a:lnSpc>
                <a:spcPct val="100000"/>
              </a:lnSpc>
              <a:spcBef>
                <a:spcPts val="2400"/>
              </a:spcBef>
              <a:spcAft>
                <a:spcPts val="0"/>
              </a:spcAft>
              <a:buClrTx/>
              <a:buSzTx/>
              <a:buFont typeface="+mj-lt"/>
              <a:buAutoNum type="arabicPeriod"/>
              <a:tabLst/>
              <a:defRPr/>
            </a:pPr>
            <a:r>
              <a:rPr kumimoji="0" lang="en-US" sz="3200" b="0" i="0" u="none" strike="noStrike" kern="1200" cap="none" spc="0" normalizeH="0" baseline="0" noProof="0" dirty="0">
                <a:ln>
                  <a:noFill/>
                </a:ln>
                <a:effectLst/>
                <a:uLnTx/>
                <a:uFillTx/>
                <a:latin typeface="+mn-lt"/>
                <a:ea typeface="+mn-ea"/>
                <a:cs typeface="+mn-cs"/>
              </a:rPr>
              <a:t>Reported the description of the sample population and frame</a:t>
            </a:r>
            <a:endParaRPr kumimoji="0" lang="en-US" sz="3200" b="1" i="0" u="none" strike="noStrike" kern="1200" cap="none" spc="0" normalizeH="0" baseline="0" noProof="0" dirty="0">
              <a:ln>
                <a:noFill/>
              </a:ln>
              <a:effectLst/>
              <a:uLnTx/>
              <a:uFillTx/>
              <a:latin typeface="+mn-lt"/>
              <a:ea typeface="+mn-ea"/>
              <a:cs typeface="+mn-cs"/>
            </a:endParaRPr>
          </a:p>
          <a:p>
            <a:pPr marL="514350" marR="0" lvl="0" indent="-514350" algn="just" defTabSz="914400" rtl="0" eaLnBrk="1" fontAlgn="auto" latinLnBrk="0" hangingPunct="1">
              <a:lnSpc>
                <a:spcPct val="100000"/>
              </a:lnSpc>
              <a:spcBef>
                <a:spcPts val="2400"/>
              </a:spcBef>
              <a:spcAft>
                <a:spcPts val="0"/>
              </a:spcAft>
              <a:buClrTx/>
              <a:buSzTx/>
              <a:buFont typeface="+mj-lt"/>
              <a:buAutoNum type="arabicPeriod"/>
              <a:tabLst/>
              <a:defRPr/>
            </a:pPr>
            <a:r>
              <a:rPr kumimoji="0" lang="en-US" sz="3200" b="0" i="0" u="none" strike="noStrike" kern="1200" cap="none" spc="0" normalizeH="0" baseline="0" noProof="0" dirty="0">
                <a:ln>
                  <a:noFill/>
                </a:ln>
                <a:effectLst/>
                <a:uLnTx/>
                <a:uFillTx/>
                <a:latin typeface="+mn-lt"/>
                <a:ea typeface="+mn-ea"/>
                <a:cs typeface="+mn-cs"/>
              </a:rPr>
              <a:t>Reported the type of sampling method used</a:t>
            </a:r>
          </a:p>
          <a:p>
            <a:pPr marL="514350" marR="0" lvl="0" indent="-514350" algn="just" defTabSz="914400" rtl="0" eaLnBrk="1" fontAlgn="auto" latinLnBrk="0" hangingPunct="1">
              <a:lnSpc>
                <a:spcPct val="100000"/>
              </a:lnSpc>
              <a:spcBef>
                <a:spcPts val="2400"/>
              </a:spcBef>
              <a:spcAft>
                <a:spcPts val="0"/>
              </a:spcAft>
              <a:buClrTx/>
              <a:buSzTx/>
              <a:buFont typeface="+mj-lt"/>
              <a:buAutoNum type="arabicPeriod"/>
              <a:tabLst/>
              <a:defRPr/>
            </a:pPr>
            <a:r>
              <a:rPr kumimoji="0" lang="en-US" sz="3200" b="0" i="0" u="none" strike="noStrike" kern="1200" cap="none" spc="0" normalizeH="0" baseline="0" noProof="0" dirty="0">
                <a:ln>
                  <a:noFill/>
                </a:ln>
                <a:effectLst/>
                <a:uLnTx/>
                <a:uFillTx/>
                <a:latin typeface="+mn-lt"/>
                <a:ea typeface="+mn-ea"/>
                <a:cs typeface="+mn-cs"/>
              </a:rPr>
              <a:t>Reported the sample size, sample element</a:t>
            </a:r>
          </a:p>
          <a:p>
            <a:pPr marL="514350" marR="0" lvl="0" indent="-514350" algn="just" defTabSz="914400" rtl="0" eaLnBrk="1" fontAlgn="auto" latinLnBrk="0" hangingPunct="1">
              <a:lnSpc>
                <a:spcPct val="100000"/>
              </a:lnSpc>
              <a:spcBef>
                <a:spcPts val="2400"/>
              </a:spcBef>
              <a:spcAft>
                <a:spcPts val="0"/>
              </a:spcAft>
              <a:buClrTx/>
              <a:buSzTx/>
              <a:buFont typeface="+mj-lt"/>
              <a:buAutoNum type="arabicPeriod"/>
              <a:tabLst/>
              <a:defRPr/>
            </a:pPr>
            <a:r>
              <a:rPr kumimoji="0" lang="en-US" sz="3200" b="0" i="0" u="none" strike="noStrike" kern="1200" cap="none" spc="0" normalizeH="0" baseline="0" noProof="0" dirty="0">
                <a:ln>
                  <a:noFill/>
                </a:ln>
                <a:effectLst/>
                <a:uLnTx/>
                <a:uFillTx/>
                <a:latin typeface="+mn-lt"/>
                <a:ea typeface="+mn-ea"/>
                <a:cs typeface="+mn-cs"/>
              </a:rPr>
              <a:t>Reported the various demographic information</a:t>
            </a:r>
          </a:p>
          <a:p>
            <a:pPr marL="514350" marR="0" lvl="0" indent="-514350" algn="just" defTabSz="914400" rtl="0" eaLnBrk="1" fontAlgn="auto" latinLnBrk="0" hangingPunct="1">
              <a:lnSpc>
                <a:spcPct val="100000"/>
              </a:lnSpc>
              <a:spcBef>
                <a:spcPts val="2400"/>
              </a:spcBef>
              <a:spcAft>
                <a:spcPts val="0"/>
              </a:spcAft>
              <a:buClrTx/>
              <a:buSzTx/>
              <a:buFont typeface="+mj-lt"/>
              <a:buAutoNum type="arabicPeriod"/>
              <a:tabLst/>
              <a:defRPr/>
            </a:pPr>
            <a:r>
              <a:rPr kumimoji="0" lang="en-US" sz="3200" b="0" i="0" u="none" strike="noStrike" kern="1200" cap="none" spc="0" normalizeH="0" baseline="0" noProof="0" dirty="0">
                <a:ln>
                  <a:noFill/>
                </a:ln>
                <a:effectLst/>
                <a:uLnTx/>
                <a:uFillTx/>
                <a:latin typeface="+mn-lt"/>
                <a:ea typeface="+mn-ea"/>
                <a:cs typeface="+mn-cs"/>
              </a:rPr>
              <a:t>Reported the descriptive statistics of the sample </a:t>
            </a:r>
          </a:p>
          <a:p>
            <a:pPr marL="514350" marR="0" lvl="0" indent="-514350" algn="just" defTabSz="914400" rtl="0" eaLnBrk="1" fontAlgn="auto" latinLnBrk="0" hangingPunct="1">
              <a:lnSpc>
                <a:spcPct val="100000"/>
              </a:lnSpc>
              <a:spcBef>
                <a:spcPts val="2400"/>
              </a:spcBef>
              <a:spcAft>
                <a:spcPts val="0"/>
              </a:spcAft>
              <a:buClrTx/>
              <a:buSzTx/>
              <a:buFont typeface="+mj-lt"/>
              <a:buAutoNum type="arabicPeriod"/>
              <a:tabLst/>
              <a:defRPr/>
            </a:pPr>
            <a:r>
              <a:rPr kumimoji="0" lang="en-US" sz="3200" b="0" i="0" u="none" strike="noStrike" kern="1200" cap="none" spc="0" normalizeH="0" baseline="0" noProof="0" dirty="0">
                <a:ln>
                  <a:noFill/>
                </a:ln>
                <a:effectLst/>
                <a:uLnTx/>
                <a:uFillTx/>
                <a:latin typeface="+mn-lt"/>
                <a:ea typeface="+mn-ea"/>
                <a:cs typeface="+mn-cs"/>
              </a:rPr>
              <a:t>Reported the software used for analyzing the data</a:t>
            </a:r>
          </a:p>
          <a:p>
            <a:pPr marL="514350" marR="0" lvl="0" indent="-514350" algn="just" defTabSz="914400" rtl="0" eaLnBrk="1" fontAlgn="auto" latinLnBrk="0" hangingPunct="1">
              <a:lnSpc>
                <a:spcPct val="100000"/>
              </a:lnSpc>
              <a:spcBef>
                <a:spcPts val="2400"/>
              </a:spcBef>
              <a:spcAft>
                <a:spcPts val="0"/>
              </a:spcAft>
              <a:buClrTx/>
              <a:buSzTx/>
              <a:buFont typeface="+mj-lt"/>
              <a:buAutoNum type="arabicPeriod"/>
              <a:tabLst/>
              <a:defRPr/>
            </a:pPr>
            <a:r>
              <a:rPr kumimoji="0" lang="en-US" sz="3200" b="0" i="0" u="none" strike="noStrike" kern="1200" cap="none" spc="0" normalizeH="0" baseline="0" noProof="0" dirty="0">
                <a:ln>
                  <a:noFill/>
                </a:ln>
                <a:effectLst/>
                <a:uLnTx/>
                <a:uFillTx/>
                <a:latin typeface="+mn-lt"/>
                <a:ea typeface="+mn-ea"/>
                <a:cs typeface="+mn-cs"/>
              </a:rPr>
              <a:t>Reported the tool used for collecting the data.</a:t>
            </a:r>
          </a:p>
          <a:p>
            <a:pPr marL="514350" marR="0" lvl="0" indent="-514350" algn="just" defTabSz="914400" rtl="0" eaLnBrk="1" fontAlgn="auto" latinLnBrk="0" hangingPunct="1">
              <a:lnSpc>
                <a:spcPct val="100000"/>
              </a:lnSpc>
              <a:spcBef>
                <a:spcPts val="2400"/>
              </a:spcBef>
              <a:spcAft>
                <a:spcPts val="0"/>
              </a:spcAft>
              <a:buClrTx/>
              <a:buSzTx/>
              <a:buFont typeface="+mj-lt"/>
              <a:buAutoNum type="arabicPeriod"/>
              <a:tabLst/>
              <a:defRPr/>
            </a:pPr>
            <a:r>
              <a:rPr kumimoji="0" lang="en-US" sz="3200" b="0" i="0" u="none" strike="noStrike" kern="1200" cap="none" spc="0" normalizeH="0" baseline="0" noProof="0" dirty="0">
                <a:ln>
                  <a:noFill/>
                </a:ln>
                <a:effectLst/>
                <a:uLnTx/>
                <a:uFillTx/>
                <a:latin typeface="+mn-lt"/>
                <a:ea typeface="+mn-ea"/>
                <a:cs typeface="+mn-cs"/>
              </a:rPr>
              <a:t>Reported the tools used for analyzing the data</a:t>
            </a:r>
          </a:p>
          <a:p>
            <a:pPr marL="0" marR="0" lvl="0" indent="0" algn="just" defTabSz="914400" rtl="0" eaLnBrk="1" fontAlgn="auto" latinLnBrk="0" hangingPunct="1">
              <a:lnSpc>
                <a:spcPct val="100000"/>
              </a:lnSpc>
              <a:spcBef>
                <a:spcPts val="24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ts val="24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Tree>
    <p:extLst>
      <p:ext uri="{BB962C8B-B14F-4D97-AF65-F5344CB8AC3E}">
        <p14:creationId xmlns:p14="http://schemas.microsoft.com/office/powerpoint/2010/main" val="36456839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80999" y="1219200"/>
            <a:ext cx="8229601" cy="1200329"/>
          </a:xfrm>
          <a:prstGeom prst="rect">
            <a:avLst/>
          </a:prstGeom>
          <a:noFill/>
        </p:spPr>
        <p:txBody>
          <a:bodyPr wrap="square" rtlCol="0">
            <a:spAutoFit/>
          </a:bodyPr>
          <a:lstStyle/>
          <a:p>
            <a:pPr>
              <a:defRPr/>
            </a:pPr>
            <a:endParaRPr lang="en-US" sz="2400" dirty="0">
              <a:latin typeface="Times New Roman" pitchFamily="18" charset="0"/>
              <a:cs typeface="Times New Roman" pitchFamily="18" charset="0"/>
            </a:endParaRPr>
          </a:p>
          <a:p>
            <a:pPr>
              <a:defRPr/>
            </a:pPr>
            <a:endParaRPr lang="en-US" sz="2400" dirty="0">
              <a:latin typeface="Times New Roman" pitchFamily="18" charset="0"/>
              <a:cs typeface="Times New Roman" pitchFamily="18" charset="0"/>
            </a:endParaRPr>
          </a:p>
          <a:p>
            <a:pPr>
              <a:defRPr/>
            </a:pPr>
            <a:endParaRPr lang="en-US" sz="2400" dirty="0"/>
          </a:p>
        </p:txBody>
      </p:sp>
      <p:sp>
        <p:nvSpPr>
          <p:cNvPr id="7" name="Rectangle 2"/>
          <p:cNvSpPr txBox="1">
            <a:spLocks noChangeArrowheads="1"/>
          </p:cNvSpPr>
          <p:nvPr/>
        </p:nvSpPr>
        <p:spPr>
          <a:xfrm>
            <a:off x="457200" y="685800"/>
            <a:ext cx="7498080" cy="457200"/>
          </a:xfrm>
          <a:prstGeom prst="rect">
            <a:avLst/>
          </a:prstGeom>
        </p:spPr>
        <p:txBody>
          <a:bodyPr vert="horz" lIns="91440" tIns="45720" rIns="91440" bIns="45720" rtlCol="0" anchor="ctr">
            <a:normAutofit fontScale="7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a:ln>
                  <a:noFill/>
                </a:ln>
                <a:solidFill>
                  <a:schemeClr val="tx1"/>
                </a:solidFill>
                <a:effectLst/>
                <a:uLnTx/>
                <a:uFillTx/>
                <a:latin typeface="+mj-lt"/>
                <a:ea typeface="+mj-ea"/>
                <a:cs typeface="+mj-cs"/>
              </a:rPr>
              <a:t>Overall Paper Organization</a:t>
            </a:r>
            <a:endParaRPr kumimoji="0" lang="en-US" sz="36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Rectangle 3"/>
          <p:cNvSpPr txBox="1">
            <a:spLocks noChangeArrowheads="1"/>
          </p:cNvSpPr>
          <p:nvPr/>
        </p:nvSpPr>
        <p:spPr>
          <a:xfrm>
            <a:off x="1440397" y="1197429"/>
            <a:ext cx="7714488" cy="5181600"/>
          </a:xfrm>
          <a:prstGeom prst="rect">
            <a:avLst/>
          </a:prstGeom>
        </p:spPr>
        <p:txBody>
          <a:bodyPr vert="horz" lIns="91440" tIns="45720" rIns="91440" bIns="45720" rtlCol="0">
            <a:normAutofit lnSpcReduction="10000"/>
          </a:bodyPr>
          <a:lstStyle/>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Title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Abstract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r>
              <a:rPr kumimoji="0" lang="en-US" sz="2400" b="0" i="0" u="none" strike="noStrike" kern="1200" cap="none" spc="0" normalizeH="0" baseline="0" noProof="0" dirty="0">
                <a:ln>
                  <a:noFill/>
                </a:ln>
                <a:effectLst/>
                <a:uLnTx/>
                <a:uFillTx/>
                <a:latin typeface="+mn-lt"/>
                <a:ea typeface="+mn-ea"/>
                <a:cs typeface="+mn-cs"/>
              </a:rPr>
              <a:t> </a:t>
            </a: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Introduction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r>
              <a:rPr kumimoji="0" lang="en-US" sz="2400" b="0" i="0" u="none" strike="noStrike" kern="1200" cap="none" spc="0" normalizeH="0" baseline="0" noProof="0" dirty="0">
                <a:ln>
                  <a:noFill/>
                </a:ln>
                <a:effectLst/>
                <a:uLnTx/>
                <a:uFillTx/>
                <a:latin typeface="+mn-lt"/>
                <a:ea typeface="+mn-ea"/>
                <a:cs typeface="+mn-cs"/>
              </a:rPr>
              <a:t> </a:t>
            </a: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Literature Review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Methodology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endParaRPr kumimoji="0" lang="en-US" sz="2400" b="0" i="0" u="none" strike="noStrike" kern="1200" cap="none" spc="0" normalizeH="0" baseline="0" noProof="0" dirty="0">
              <a:ln>
                <a:noFill/>
              </a:ln>
              <a:effectLst/>
              <a:uLnTx/>
              <a:uFillTx/>
              <a:latin typeface="+mn-lt"/>
              <a:ea typeface="+mn-ea"/>
              <a:cs typeface="+mn-cs"/>
            </a:endParaRP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1" i="0" u="none" strike="noStrike" kern="1200" cap="none" spc="0" normalizeH="0" baseline="0" noProof="0" dirty="0">
                <a:ln>
                  <a:noFill/>
                </a:ln>
                <a:effectLst/>
                <a:uLnTx/>
                <a:uFillTx/>
                <a:latin typeface="+mn-lt"/>
                <a:ea typeface="+mn-ea"/>
                <a:cs typeface="+mn-cs"/>
              </a:rPr>
              <a:t>Results</a:t>
            </a: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Discussion</a:t>
            </a: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Limitations</a:t>
            </a: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Conclusion</a:t>
            </a: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References</a:t>
            </a:r>
          </a:p>
        </p:txBody>
      </p:sp>
    </p:spTree>
    <p:extLst>
      <p:ext uri="{BB962C8B-B14F-4D97-AF65-F5344CB8AC3E}">
        <p14:creationId xmlns:p14="http://schemas.microsoft.com/office/powerpoint/2010/main" val="18543586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80999" y="1219200"/>
            <a:ext cx="8229601" cy="1200329"/>
          </a:xfrm>
          <a:prstGeom prst="rect">
            <a:avLst/>
          </a:prstGeom>
          <a:noFill/>
        </p:spPr>
        <p:txBody>
          <a:bodyPr wrap="square" rtlCol="0">
            <a:spAutoFit/>
          </a:bodyPr>
          <a:lstStyle/>
          <a:p>
            <a:pPr>
              <a:defRPr/>
            </a:pPr>
            <a:endParaRPr lang="en-US" sz="2400" dirty="0">
              <a:latin typeface="Times New Roman" pitchFamily="18" charset="0"/>
              <a:cs typeface="Times New Roman" pitchFamily="18" charset="0"/>
            </a:endParaRPr>
          </a:p>
          <a:p>
            <a:pPr>
              <a:defRPr/>
            </a:pPr>
            <a:endParaRPr lang="en-US" sz="2400" dirty="0">
              <a:latin typeface="Times New Roman" pitchFamily="18" charset="0"/>
              <a:cs typeface="Times New Roman" pitchFamily="18" charset="0"/>
            </a:endParaRPr>
          </a:p>
          <a:p>
            <a:pPr>
              <a:defRPr/>
            </a:pPr>
            <a:endParaRPr lang="en-US" sz="2400" dirty="0"/>
          </a:p>
        </p:txBody>
      </p:sp>
      <p:sp>
        <p:nvSpPr>
          <p:cNvPr id="7" name="Title 1"/>
          <p:cNvSpPr txBox="1">
            <a:spLocks/>
          </p:cNvSpPr>
          <p:nvPr/>
        </p:nvSpPr>
        <p:spPr>
          <a:xfrm>
            <a:off x="609600" y="457200"/>
            <a:ext cx="7498080" cy="868362"/>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mj-lt"/>
                <a:ea typeface="+mj-ea"/>
                <a:cs typeface="+mj-cs"/>
              </a:rPr>
              <a:t>Results</a:t>
            </a:r>
          </a:p>
        </p:txBody>
      </p:sp>
      <p:sp>
        <p:nvSpPr>
          <p:cNvPr id="8" name="Content Placeholder 2"/>
          <p:cNvSpPr txBox="1">
            <a:spLocks/>
          </p:cNvSpPr>
          <p:nvPr/>
        </p:nvSpPr>
        <p:spPr>
          <a:xfrm>
            <a:off x="1523999" y="1371600"/>
            <a:ext cx="7239001" cy="510540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800" b="0" i="0" u="none" strike="noStrike" kern="1200" cap="none" spc="0" normalizeH="0" baseline="0" noProof="0" dirty="0">
                <a:ln>
                  <a:noFill/>
                </a:ln>
                <a:effectLst/>
                <a:uLnTx/>
                <a:uFillTx/>
                <a:latin typeface="+mn-lt"/>
                <a:ea typeface="+mn-ea"/>
                <a:cs typeface="+mn-cs"/>
              </a:rPr>
              <a:t>The results section can be divided into three main parts</a:t>
            </a:r>
          </a:p>
          <a:p>
            <a:pPr marL="596646" marR="0" lvl="0" indent="-514350" algn="just" defTabSz="914400" rtl="0" eaLnBrk="1" fontAlgn="auto" latinLnBrk="0" hangingPunct="1">
              <a:lnSpc>
                <a:spcPct val="100000"/>
              </a:lnSpc>
              <a:spcBef>
                <a:spcPts val="2400"/>
              </a:spcBef>
              <a:spcAft>
                <a:spcPts val="0"/>
              </a:spcAft>
              <a:buClrTx/>
              <a:buSzTx/>
              <a:buFont typeface="Arial" pitchFamily="34" charset="0"/>
              <a:buAutoNum type="arabicPeriod"/>
              <a:tabLst/>
              <a:defRPr/>
            </a:pPr>
            <a:r>
              <a:rPr kumimoji="0" lang="en-US" sz="2400" b="0" i="0" u="none" strike="noStrike" kern="1200" cap="none" spc="0" normalizeH="0" baseline="0" noProof="0" dirty="0">
                <a:ln>
                  <a:noFill/>
                </a:ln>
                <a:effectLst/>
                <a:uLnTx/>
                <a:uFillTx/>
                <a:latin typeface="+mn-lt"/>
                <a:ea typeface="+mn-ea"/>
                <a:cs typeface="+mn-cs"/>
              </a:rPr>
              <a:t>Testing the measure/s through analysis of data collected using the measure/s – computing reliability and validity</a:t>
            </a:r>
          </a:p>
          <a:p>
            <a:pPr marL="596646" marR="0" lvl="0" indent="-514350" algn="just" defTabSz="914400" rtl="0" eaLnBrk="1" fontAlgn="auto" latinLnBrk="0" hangingPunct="1">
              <a:lnSpc>
                <a:spcPct val="100000"/>
              </a:lnSpc>
              <a:spcBef>
                <a:spcPts val="2400"/>
              </a:spcBef>
              <a:spcAft>
                <a:spcPts val="0"/>
              </a:spcAft>
              <a:buClrTx/>
              <a:buSzTx/>
              <a:buFont typeface="Arial" pitchFamily="34" charset="0"/>
              <a:buAutoNum type="arabicPeriod"/>
              <a:tabLst/>
              <a:defRPr/>
            </a:pPr>
            <a:r>
              <a:rPr kumimoji="0" lang="en-US" sz="2400" b="0" i="0" u="none" strike="noStrike" kern="1200" cap="none" spc="0" normalizeH="0" baseline="0" noProof="0" dirty="0">
                <a:ln>
                  <a:noFill/>
                </a:ln>
                <a:effectLst/>
                <a:uLnTx/>
                <a:uFillTx/>
                <a:latin typeface="+mn-lt"/>
                <a:ea typeface="+mn-ea"/>
                <a:cs typeface="+mn-cs"/>
              </a:rPr>
              <a:t>Testing the main objective of the study</a:t>
            </a:r>
          </a:p>
          <a:p>
            <a:pPr marL="596646" marR="0" lvl="0" indent="-514350" algn="just" defTabSz="914400" rtl="0" eaLnBrk="1" fontAlgn="auto" latinLnBrk="0" hangingPunct="1">
              <a:lnSpc>
                <a:spcPct val="100000"/>
              </a:lnSpc>
              <a:spcBef>
                <a:spcPts val="2400"/>
              </a:spcBef>
              <a:spcAft>
                <a:spcPts val="0"/>
              </a:spcAft>
              <a:buClrTx/>
              <a:buSzTx/>
              <a:buFont typeface="Arial" pitchFamily="34" charset="0"/>
              <a:buAutoNum type="arabicPeriod"/>
              <a:tabLst/>
              <a:defRPr/>
            </a:pPr>
            <a:r>
              <a:rPr kumimoji="0" lang="en-US" sz="2400" b="0" i="0" u="none" strike="noStrike" kern="1200" cap="none" spc="0" normalizeH="0" baseline="0" noProof="0" dirty="0">
                <a:ln>
                  <a:noFill/>
                </a:ln>
                <a:effectLst/>
                <a:uLnTx/>
                <a:uFillTx/>
                <a:latin typeface="+mn-lt"/>
                <a:ea typeface="+mn-ea"/>
                <a:cs typeface="+mn-cs"/>
              </a:rPr>
              <a:t>Testing the sub-objectives of the study</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Tree>
    <p:extLst>
      <p:ext uri="{BB962C8B-B14F-4D97-AF65-F5344CB8AC3E}">
        <p14:creationId xmlns:p14="http://schemas.microsoft.com/office/powerpoint/2010/main" val="465873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80999" y="1219200"/>
            <a:ext cx="8229601" cy="1200329"/>
          </a:xfrm>
          <a:prstGeom prst="rect">
            <a:avLst/>
          </a:prstGeom>
          <a:noFill/>
        </p:spPr>
        <p:txBody>
          <a:bodyPr wrap="square" rtlCol="0">
            <a:spAutoFit/>
          </a:bodyPr>
          <a:lstStyle/>
          <a:p>
            <a:pPr>
              <a:defRPr/>
            </a:pPr>
            <a:endParaRPr lang="en-US" sz="2400">
              <a:latin typeface="Times New Roman" pitchFamily="18" charset="0"/>
              <a:cs typeface="Times New Roman" pitchFamily="18" charset="0"/>
            </a:endParaRPr>
          </a:p>
          <a:p>
            <a:pPr>
              <a:defRPr/>
            </a:pPr>
            <a:endParaRPr lang="en-US" sz="2400">
              <a:latin typeface="Times New Roman" pitchFamily="18" charset="0"/>
              <a:cs typeface="Times New Roman" pitchFamily="18" charset="0"/>
            </a:endParaRPr>
          </a:p>
          <a:p>
            <a:pPr>
              <a:defRPr/>
            </a:pPr>
            <a:endParaRPr lang="en-US" sz="2400" dirty="0"/>
          </a:p>
        </p:txBody>
      </p:sp>
      <p:sp>
        <p:nvSpPr>
          <p:cNvPr id="7" name="Title 1"/>
          <p:cNvSpPr txBox="1">
            <a:spLocks/>
          </p:cNvSpPr>
          <p:nvPr/>
        </p:nvSpPr>
        <p:spPr>
          <a:xfrm>
            <a:off x="685800" y="533400"/>
            <a:ext cx="7498080" cy="609600"/>
          </a:xfrm>
          <a:prstGeom prst="rect">
            <a:avLst/>
          </a:prstGeom>
        </p:spPr>
        <p:txBody>
          <a:bodyPr vert="horz" lIns="91440" tIns="45720" rIns="91440" bIns="45720" rtlCol="0" anchor="ctr">
            <a:normAutofit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a:ln>
                  <a:noFill/>
                </a:ln>
                <a:solidFill>
                  <a:schemeClr val="tx1"/>
                </a:solidFill>
                <a:effectLst/>
                <a:uLnTx/>
                <a:uFillTx/>
                <a:latin typeface="+mj-lt"/>
                <a:ea typeface="+mj-ea"/>
                <a:cs typeface="+mj-cs"/>
              </a:rPr>
              <a:t>Results</a:t>
            </a:r>
            <a:endParaRPr kumimoji="0" lang="en-US" sz="36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Content Placeholder 2"/>
          <p:cNvSpPr txBox="1">
            <a:spLocks/>
          </p:cNvSpPr>
          <p:nvPr/>
        </p:nvSpPr>
        <p:spPr>
          <a:xfrm>
            <a:off x="1447800" y="1219200"/>
            <a:ext cx="7498080" cy="5029200"/>
          </a:xfrm>
          <a:prstGeom prst="rect">
            <a:avLst/>
          </a:prstGeom>
        </p:spPr>
        <p:txBody>
          <a:bodyPr vert="horz" lIns="91440" tIns="45720" rIns="91440" bIns="45720" rtlCol="0">
            <a:normAutofit fontScale="70000" lnSpcReduction="20000"/>
          </a:bodyPr>
          <a:lstStyle/>
          <a:p>
            <a:pPr marL="0" marR="0" lvl="0" indent="0" algn="just" defTabSz="914400" rtl="0" eaLnBrk="1" fontAlgn="auto" latinLnBrk="0" hangingPunct="1">
              <a:lnSpc>
                <a:spcPct val="100000"/>
              </a:lnSpc>
              <a:spcBef>
                <a:spcPts val="2400"/>
              </a:spcBef>
              <a:spcAft>
                <a:spcPts val="0"/>
              </a:spcAft>
              <a:buClrTx/>
              <a:buSzTx/>
              <a:buFont typeface="Arial" pitchFamily="34" charset="0"/>
              <a:buChar char="•"/>
              <a:tabLst/>
              <a:defRPr/>
            </a:pPr>
            <a:r>
              <a:rPr kumimoji="0" lang="en-US" sz="3100" b="0" i="0" u="none" strike="noStrike" kern="1200" cap="none" spc="0" normalizeH="0" baseline="0" noProof="0" dirty="0">
                <a:ln>
                  <a:noFill/>
                </a:ln>
                <a:effectLst/>
                <a:uLnTx/>
                <a:uFillTx/>
                <a:latin typeface="+mn-lt"/>
                <a:ea typeface="+mn-ea"/>
                <a:cs typeface="+mn-cs"/>
              </a:rPr>
              <a:t>Physical separation into different sections or paragraphs.</a:t>
            </a:r>
          </a:p>
          <a:p>
            <a:pPr marL="0" marR="0" lvl="0" indent="0" algn="just" defTabSz="914400" rtl="0" eaLnBrk="1" fontAlgn="auto" latinLnBrk="0" hangingPunct="1">
              <a:lnSpc>
                <a:spcPct val="100000"/>
              </a:lnSpc>
              <a:spcBef>
                <a:spcPts val="2400"/>
              </a:spcBef>
              <a:spcAft>
                <a:spcPts val="0"/>
              </a:spcAft>
              <a:buClrTx/>
              <a:buSzTx/>
              <a:buFont typeface="Arial" pitchFamily="34" charset="0"/>
              <a:buChar char="•"/>
              <a:tabLst/>
              <a:defRPr/>
            </a:pPr>
            <a:r>
              <a:rPr kumimoji="0" lang="en-US" sz="3100" b="0" i="0" u="none" strike="noStrike" kern="1200" cap="none" spc="0" normalizeH="0" baseline="0" noProof="0" dirty="0">
                <a:ln>
                  <a:noFill/>
                </a:ln>
                <a:effectLst/>
                <a:uLnTx/>
                <a:uFillTx/>
                <a:latin typeface="+mn-lt"/>
                <a:ea typeface="+mn-ea"/>
                <a:cs typeface="+mn-cs"/>
              </a:rPr>
              <a:t>Don't overlay interpretation on top of data in figures. </a:t>
            </a:r>
          </a:p>
          <a:p>
            <a:pPr marL="0" marR="0" lvl="0" indent="0" algn="just" defTabSz="914400" rtl="0" eaLnBrk="1" fontAlgn="auto" latinLnBrk="0" hangingPunct="1">
              <a:lnSpc>
                <a:spcPct val="100000"/>
              </a:lnSpc>
              <a:spcBef>
                <a:spcPts val="2400"/>
              </a:spcBef>
              <a:spcAft>
                <a:spcPts val="0"/>
              </a:spcAft>
              <a:buClrTx/>
              <a:buSzTx/>
              <a:buFont typeface="Arial" pitchFamily="34" charset="0"/>
              <a:buChar char="•"/>
              <a:tabLst/>
              <a:defRPr/>
            </a:pPr>
            <a:r>
              <a:rPr kumimoji="0" lang="en-US" sz="3100" b="0" i="0" u="none" strike="noStrike" kern="1200" cap="none" spc="0" normalizeH="0" baseline="0" noProof="0" dirty="0">
                <a:ln>
                  <a:noFill/>
                </a:ln>
                <a:effectLst/>
                <a:uLnTx/>
                <a:uFillTx/>
                <a:latin typeface="+mn-lt"/>
                <a:ea typeface="+mn-ea"/>
                <a:cs typeface="+mn-cs"/>
              </a:rPr>
              <a:t>Careful use of phrases such as "We infer that ".</a:t>
            </a:r>
          </a:p>
          <a:p>
            <a:pPr marL="0" marR="0" lvl="0" indent="0" algn="just" defTabSz="914400" rtl="0" eaLnBrk="1" fontAlgn="auto" latinLnBrk="0" hangingPunct="1">
              <a:lnSpc>
                <a:spcPct val="100000"/>
              </a:lnSpc>
              <a:spcBef>
                <a:spcPts val="2400"/>
              </a:spcBef>
              <a:spcAft>
                <a:spcPts val="0"/>
              </a:spcAft>
              <a:buClrTx/>
              <a:buSzTx/>
              <a:buFont typeface="Arial" pitchFamily="34" charset="0"/>
              <a:buChar char="•"/>
              <a:tabLst/>
              <a:defRPr/>
            </a:pPr>
            <a:r>
              <a:rPr kumimoji="0" lang="en-US" sz="3100" b="0" i="0" u="none" strike="noStrike" kern="1200" cap="none" spc="0" normalizeH="0" baseline="0" noProof="0" dirty="0">
                <a:ln>
                  <a:noFill/>
                </a:ln>
                <a:effectLst/>
                <a:uLnTx/>
                <a:uFillTx/>
                <a:latin typeface="+mn-lt"/>
                <a:ea typeface="+mn-ea"/>
                <a:cs typeface="+mn-cs"/>
              </a:rPr>
              <a:t>Don't worry if "results" seem short. </a:t>
            </a:r>
          </a:p>
          <a:p>
            <a:pPr marL="0" marR="0" lvl="0" indent="0" algn="just" defTabSz="914400" rtl="0" eaLnBrk="1" fontAlgn="auto" latinLnBrk="0" hangingPunct="1">
              <a:lnSpc>
                <a:spcPct val="100000"/>
              </a:lnSpc>
              <a:spcBef>
                <a:spcPts val="2400"/>
              </a:spcBef>
              <a:spcAft>
                <a:spcPts val="0"/>
              </a:spcAft>
              <a:buClrTx/>
              <a:buSzTx/>
              <a:buFont typeface="Arial" pitchFamily="34" charset="0"/>
              <a:buNone/>
              <a:tabLst/>
              <a:defRPr/>
            </a:pPr>
            <a:r>
              <a:rPr kumimoji="0" lang="en-US" sz="3100" b="0" i="0" u="none" strike="noStrike" kern="1200" cap="none" spc="0" normalizeH="0" baseline="0" noProof="0" dirty="0">
                <a:ln>
                  <a:noFill/>
                </a:ln>
                <a:effectLst/>
                <a:uLnTx/>
                <a:uFillTx/>
                <a:latin typeface="+mn-lt"/>
                <a:ea typeface="+mn-ea"/>
                <a:cs typeface="+mn-cs"/>
              </a:rPr>
              <a:t>Why</a:t>
            </a:r>
          </a:p>
          <a:p>
            <a:pPr marL="514350" marR="0" lvl="0" indent="-514350" algn="just" defTabSz="914400" rtl="0" eaLnBrk="1" fontAlgn="auto" latinLnBrk="0" hangingPunct="1">
              <a:lnSpc>
                <a:spcPct val="100000"/>
              </a:lnSpc>
              <a:spcBef>
                <a:spcPts val="2400"/>
              </a:spcBef>
              <a:spcAft>
                <a:spcPts val="0"/>
              </a:spcAft>
              <a:buClrTx/>
              <a:buSzTx/>
              <a:buFont typeface="+mj-lt"/>
              <a:buAutoNum type="arabicPeriod"/>
              <a:tabLst/>
              <a:defRPr/>
            </a:pPr>
            <a:r>
              <a:rPr kumimoji="0" lang="en-US" sz="3100" b="0" i="0" u="none" strike="noStrike" kern="1200" cap="none" spc="0" normalizeH="0" baseline="0" noProof="0" dirty="0">
                <a:ln>
                  <a:noFill/>
                </a:ln>
                <a:effectLst/>
                <a:uLnTx/>
                <a:uFillTx/>
                <a:latin typeface="+mn-lt"/>
                <a:ea typeface="+mn-ea"/>
                <a:cs typeface="+mn-cs"/>
              </a:rPr>
              <a:t>Easier for your reader to absorb, frequent shifts of mental mode not required. </a:t>
            </a:r>
          </a:p>
          <a:p>
            <a:pPr marL="514350" marR="0" lvl="0" indent="-514350" algn="just" defTabSz="914400" rtl="0" eaLnBrk="1" fontAlgn="auto" latinLnBrk="0" hangingPunct="1">
              <a:lnSpc>
                <a:spcPct val="100000"/>
              </a:lnSpc>
              <a:spcBef>
                <a:spcPts val="2400"/>
              </a:spcBef>
              <a:spcAft>
                <a:spcPts val="0"/>
              </a:spcAft>
              <a:buClrTx/>
              <a:buSzTx/>
              <a:buFont typeface="+mj-lt"/>
              <a:buAutoNum type="arabicPeriod"/>
              <a:tabLst/>
              <a:defRPr/>
            </a:pPr>
            <a:r>
              <a:rPr kumimoji="0" lang="en-US" sz="3100" b="0" i="0" u="none" strike="noStrike" kern="1200" cap="none" spc="0" normalizeH="0" baseline="0" noProof="0" dirty="0">
                <a:ln>
                  <a:noFill/>
                </a:ln>
                <a:effectLst/>
                <a:uLnTx/>
                <a:uFillTx/>
                <a:latin typeface="+mn-lt"/>
                <a:ea typeface="+mn-ea"/>
                <a:cs typeface="+mn-cs"/>
              </a:rPr>
              <a:t>Ensures that your work will endure in spite of shifting paradigms.</a:t>
            </a:r>
          </a:p>
          <a:p>
            <a:pPr marL="0" marR="0" lvl="0" indent="0" algn="ctr" defTabSz="914400" rtl="0" eaLnBrk="1" fontAlgn="auto" latinLnBrk="0" hangingPunct="1">
              <a:lnSpc>
                <a:spcPct val="100000"/>
              </a:lnSpc>
              <a:spcBef>
                <a:spcPts val="24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Tree>
    <p:extLst>
      <p:ext uri="{BB962C8B-B14F-4D97-AF65-F5344CB8AC3E}">
        <p14:creationId xmlns:p14="http://schemas.microsoft.com/office/powerpoint/2010/main" val="40853373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80999" y="1219200"/>
            <a:ext cx="8229601" cy="1200329"/>
          </a:xfrm>
          <a:prstGeom prst="rect">
            <a:avLst/>
          </a:prstGeom>
          <a:noFill/>
        </p:spPr>
        <p:txBody>
          <a:bodyPr wrap="square" rtlCol="0">
            <a:spAutoFit/>
          </a:bodyPr>
          <a:lstStyle/>
          <a:p>
            <a:pPr>
              <a:defRPr/>
            </a:pPr>
            <a:endParaRPr lang="en-US" sz="2400" dirty="0">
              <a:latin typeface="Times New Roman" pitchFamily="18" charset="0"/>
              <a:cs typeface="Times New Roman" pitchFamily="18" charset="0"/>
            </a:endParaRPr>
          </a:p>
          <a:p>
            <a:pPr>
              <a:defRPr/>
            </a:pPr>
            <a:endParaRPr lang="en-US" sz="2400" dirty="0">
              <a:latin typeface="Times New Roman" pitchFamily="18" charset="0"/>
              <a:cs typeface="Times New Roman" pitchFamily="18" charset="0"/>
            </a:endParaRPr>
          </a:p>
          <a:p>
            <a:pPr>
              <a:defRPr/>
            </a:pPr>
            <a:endParaRPr lang="en-US" sz="2400" dirty="0"/>
          </a:p>
        </p:txBody>
      </p:sp>
      <p:sp>
        <p:nvSpPr>
          <p:cNvPr id="7" name="Title 1"/>
          <p:cNvSpPr txBox="1">
            <a:spLocks/>
          </p:cNvSpPr>
          <p:nvPr/>
        </p:nvSpPr>
        <p:spPr>
          <a:xfrm>
            <a:off x="609600" y="533400"/>
            <a:ext cx="7498080" cy="685800"/>
          </a:xfrm>
          <a:prstGeom prst="rect">
            <a:avLst/>
          </a:prstGeom>
        </p:spPr>
        <p:txBody>
          <a:bodyPr vert="horz" lIns="91440" tIns="45720" rIns="91440" bIns="45720" rtlCol="0" anchor="ct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Results – Check List</a:t>
            </a:r>
          </a:p>
        </p:txBody>
      </p:sp>
      <p:sp>
        <p:nvSpPr>
          <p:cNvPr id="8" name="Content Placeholder 2"/>
          <p:cNvSpPr txBox="1">
            <a:spLocks/>
          </p:cNvSpPr>
          <p:nvPr/>
        </p:nvSpPr>
        <p:spPr>
          <a:xfrm>
            <a:off x="1371601" y="1676400"/>
            <a:ext cx="7391400" cy="5181600"/>
          </a:xfrm>
          <a:prstGeom prst="rect">
            <a:avLst/>
          </a:prstGeom>
        </p:spPr>
        <p:txBody>
          <a:bodyPr vert="horz" lIns="91440" tIns="45720" rIns="91440" bIns="45720" rtlCol="0">
            <a:normAutofit fontScale="92500" lnSpcReduction="10000"/>
          </a:bodyPr>
          <a:lstStyle/>
          <a:p>
            <a:pPr marL="514350" marR="0" lvl="0" indent="-514350" algn="just" defTabSz="914400" rtl="0" eaLnBrk="1" fontAlgn="auto" latinLnBrk="0" hangingPunct="1">
              <a:lnSpc>
                <a:spcPct val="100000"/>
              </a:lnSpc>
              <a:spcBef>
                <a:spcPts val="2400"/>
              </a:spcBef>
              <a:spcAft>
                <a:spcPts val="0"/>
              </a:spcAft>
              <a:buClrTx/>
              <a:buSzTx/>
              <a:buFont typeface="+mj-lt"/>
              <a:buAutoNum type="arabicPeriod"/>
              <a:tabLst/>
              <a:defRPr/>
            </a:pPr>
            <a:r>
              <a:rPr kumimoji="0" lang="en-US" sz="2600" b="0" i="0" u="none" strike="noStrike" kern="1200" cap="none" spc="0" normalizeH="0" baseline="0" noProof="0" dirty="0">
                <a:ln>
                  <a:noFill/>
                </a:ln>
                <a:effectLst/>
                <a:uLnTx/>
                <a:uFillTx/>
                <a:latin typeface="+mn-lt"/>
                <a:ea typeface="+mn-ea"/>
                <a:cs typeface="+mn-cs"/>
              </a:rPr>
              <a:t>The reliability and validity of all the measures used is established</a:t>
            </a:r>
          </a:p>
          <a:p>
            <a:pPr marL="514350" marR="0" lvl="0" indent="-514350" algn="just" defTabSz="914400" rtl="0" eaLnBrk="1" fontAlgn="auto" latinLnBrk="0" hangingPunct="1">
              <a:lnSpc>
                <a:spcPct val="100000"/>
              </a:lnSpc>
              <a:spcBef>
                <a:spcPts val="2400"/>
              </a:spcBef>
              <a:spcAft>
                <a:spcPts val="0"/>
              </a:spcAft>
              <a:buClrTx/>
              <a:buSzTx/>
              <a:buFont typeface="+mj-lt"/>
              <a:buAutoNum type="arabicPeriod"/>
              <a:tabLst/>
              <a:defRPr/>
            </a:pPr>
            <a:r>
              <a:rPr kumimoji="0" lang="en-US" sz="2600" b="0" i="0" u="none" strike="noStrike" kern="1200" cap="none" spc="0" normalizeH="0" baseline="0" noProof="0" dirty="0">
                <a:ln>
                  <a:noFill/>
                </a:ln>
                <a:effectLst/>
                <a:uLnTx/>
                <a:uFillTx/>
                <a:latin typeface="+mn-lt"/>
                <a:ea typeface="+mn-ea"/>
                <a:cs typeface="+mn-cs"/>
              </a:rPr>
              <a:t>All the objectives of the study have been satisfied</a:t>
            </a:r>
          </a:p>
          <a:p>
            <a:pPr marL="514350" marR="0" lvl="0" indent="-514350" algn="just" defTabSz="914400" rtl="0" eaLnBrk="1" fontAlgn="auto" latinLnBrk="0" hangingPunct="1">
              <a:lnSpc>
                <a:spcPct val="100000"/>
              </a:lnSpc>
              <a:spcBef>
                <a:spcPts val="2400"/>
              </a:spcBef>
              <a:spcAft>
                <a:spcPts val="0"/>
              </a:spcAft>
              <a:buClrTx/>
              <a:buSzTx/>
              <a:buFont typeface="+mj-lt"/>
              <a:buAutoNum type="arabicPeriod"/>
              <a:tabLst/>
              <a:defRPr/>
            </a:pPr>
            <a:r>
              <a:rPr kumimoji="0" lang="en-US" sz="2600" b="0" i="0" u="none" strike="noStrike" kern="1200" cap="none" spc="0" normalizeH="0" baseline="0" noProof="0" dirty="0">
                <a:ln>
                  <a:noFill/>
                </a:ln>
                <a:effectLst/>
                <a:uLnTx/>
                <a:uFillTx/>
                <a:latin typeface="+mn-lt"/>
                <a:ea typeface="+mn-ea"/>
                <a:cs typeface="+mn-cs"/>
              </a:rPr>
              <a:t>All the hypothesis stated or inferred from objectives are tested</a:t>
            </a:r>
          </a:p>
          <a:p>
            <a:pPr marL="514350" marR="0" lvl="0" indent="-514350" algn="just" defTabSz="914400" rtl="0" eaLnBrk="1" fontAlgn="auto" latinLnBrk="0" hangingPunct="1">
              <a:lnSpc>
                <a:spcPct val="100000"/>
              </a:lnSpc>
              <a:spcBef>
                <a:spcPts val="2400"/>
              </a:spcBef>
              <a:spcAft>
                <a:spcPts val="0"/>
              </a:spcAft>
              <a:buClrTx/>
              <a:buSzTx/>
              <a:buFont typeface="+mj-lt"/>
              <a:buAutoNum type="arabicPeriod"/>
              <a:tabLst/>
              <a:defRPr/>
            </a:pPr>
            <a:r>
              <a:rPr kumimoji="0" lang="en-US" sz="2600" b="0" i="0" u="none" strike="noStrike" kern="1200" cap="none" spc="0" normalizeH="0" baseline="0" noProof="0" dirty="0">
                <a:ln>
                  <a:noFill/>
                </a:ln>
                <a:effectLst/>
                <a:uLnTx/>
                <a:uFillTx/>
                <a:latin typeface="+mn-lt"/>
                <a:ea typeface="+mn-ea"/>
                <a:cs typeface="+mn-cs"/>
              </a:rPr>
              <a:t>The assumptions of the statistical tests have been tested and satisfied</a:t>
            </a:r>
          </a:p>
          <a:p>
            <a:pPr marL="514350" marR="0" lvl="0" indent="-514350" algn="just" defTabSz="914400" rtl="0" eaLnBrk="1" fontAlgn="auto" latinLnBrk="0" hangingPunct="1">
              <a:lnSpc>
                <a:spcPct val="100000"/>
              </a:lnSpc>
              <a:spcBef>
                <a:spcPts val="2400"/>
              </a:spcBef>
              <a:spcAft>
                <a:spcPts val="0"/>
              </a:spcAft>
              <a:buClrTx/>
              <a:buSzTx/>
              <a:buFont typeface="+mj-lt"/>
              <a:buAutoNum type="arabicPeriod"/>
              <a:tabLst/>
              <a:defRPr/>
            </a:pPr>
            <a:r>
              <a:rPr kumimoji="0" lang="en-US" sz="2600" b="0" i="0" u="none" strike="noStrike" kern="1200" cap="none" spc="0" normalizeH="0" baseline="0" noProof="0" dirty="0">
                <a:ln>
                  <a:noFill/>
                </a:ln>
                <a:effectLst/>
                <a:uLnTx/>
                <a:uFillTx/>
                <a:latin typeface="+mn-lt"/>
                <a:ea typeface="+mn-ea"/>
                <a:cs typeface="+mn-cs"/>
              </a:rPr>
              <a:t>Inferences have been drawn only on the basis of the results obtained after testing data</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Tree>
    <p:extLst>
      <p:ext uri="{BB962C8B-B14F-4D97-AF65-F5344CB8AC3E}">
        <p14:creationId xmlns:p14="http://schemas.microsoft.com/office/powerpoint/2010/main" val="3149985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Classification of Research Papers</a:t>
            </a:r>
          </a:p>
        </p:txBody>
      </p:sp>
      <p:sp>
        <p:nvSpPr>
          <p:cNvPr id="3" name="Content Placeholder 2"/>
          <p:cNvSpPr>
            <a:spLocks noGrp="1"/>
          </p:cNvSpPr>
          <p:nvPr>
            <p:ph idx="1"/>
          </p:nvPr>
        </p:nvSpPr>
        <p:spPr>
          <a:xfrm>
            <a:off x="1143000" y="2438400"/>
            <a:ext cx="7239000" cy="3810000"/>
          </a:xfrm>
        </p:spPr>
        <p:txBody>
          <a:bodyPr>
            <a:normAutofit/>
          </a:bodyPr>
          <a:lstStyle/>
          <a:p>
            <a:pPr fontAlgn="base"/>
            <a:r>
              <a:rPr lang="en-US" b="1" dirty="0"/>
              <a:t>Full-length papers -</a:t>
            </a:r>
            <a:r>
              <a:rPr lang="en-US" dirty="0"/>
              <a:t> 2000-3000 words</a:t>
            </a:r>
          </a:p>
          <a:p>
            <a:pPr fontAlgn="base"/>
            <a:r>
              <a:rPr lang="en-US" b="1" dirty="0"/>
              <a:t>Short communications -</a:t>
            </a:r>
            <a:r>
              <a:rPr lang="en-US" dirty="0"/>
              <a:t> 500-1500 words &amp; references up to 10</a:t>
            </a:r>
          </a:p>
          <a:p>
            <a:pPr fontAlgn="base"/>
            <a:r>
              <a:rPr lang="en-US" b="1" dirty="0"/>
              <a:t>Review papers - </a:t>
            </a:r>
            <a:r>
              <a:rPr lang="en-US" dirty="0"/>
              <a:t>3000 words &amp; references  </a:t>
            </a:r>
            <a:r>
              <a:rPr lang="en-US" dirty="0" err="1"/>
              <a:t>upto</a:t>
            </a:r>
            <a:r>
              <a:rPr lang="en-US" dirty="0"/>
              <a:t> 100</a:t>
            </a:r>
          </a:p>
          <a:p>
            <a:pPr fontAlgn="base"/>
            <a:r>
              <a:rPr lang="en-US" b="1" dirty="0"/>
              <a:t>Letters to the Editor-</a:t>
            </a:r>
            <a:r>
              <a:rPr lang="en-US" dirty="0"/>
              <a:t> 600-800 words, 10 references, 1 figure or table</a:t>
            </a:r>
          </a:p>
          <a:p>
            <a:pPr>
              <a:buNone/>
            </a:pPr>
            <a:br>
              <a:rPr lang="en-US" dirty="0"/>
            </a:br>
            <a:endParaRPr lang="en-US" dirty="0"/>
          </a:p>
        </p:txBody>
      </p:sp>
      <p:sp>
        <p:nvSpPr>
          <p:cNvPr id="4" name="Slide Number Placeholder 3"/>
          <p:cNvSpPr>
            <a:spLocks noGrp="1"/>
          </p:cNvSpPr>
          <p:nvPr>
            <p:ph type="sldNum" sz="quarter" idx="12"/>
          </p:nvPr>
        </p:nvSpPr>
        <p:spPr/>
        <p:txBody>
          <a:bodyPr/>
          <a:lstStyle/>
          <a:p>
            <a:fld id="{D28E220A-84C2-4846-AC7B-7B18B947B1FD}" type="slidenum">
              <a:rPr lang="en-US" smtClean="0"/>
              <a:pPr/>
              <a:t>5</a:t>
            </a:fld>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80999" y="1219200"/>
            <a:ext cx="8229601" cy="1200329"/>
          </a:xfrm>
          <a:prstGeom prst="rect">
            <a:avLst/>
          </a:prstGeom>
          <a:noFill/>
        </p:spPr>
        <p:txBody>
          <a:bodyPr wrap="square" rtlCol="0">
            <a:spAutoFit/>
          </a:bodyPr>
          <a:lstStyle/>
          <a:p>
            <a:pPr>
              <a:defRPr/>
            </a:pPr>
            <a:endParaRPr lang="en-US" sz="2400" dirty="0">
              <a:latin typeface="Times New Roman" pitchFamily="18" charset="0"/>
              <a:cs typeface="Times New Roman" pitchFamily="18" charset="0"/>
            </a:endParaRPr>
          </a:p>
          <a:p>
            <a:pPr>
              <a:defRPr/>
            </a:pPr>
            <a:endParaRPr lang="en-US" sz="2400" dirty="0">
              <a:latin typeface="Times New Roman" pitchFamily="18" charset="0"/>
              <a:cs typeface="Times New Roman" pitchFamily="18" charset="0"/>
            </a:endParaRPr>
          </a:p>
          <a:p>
            <a:pPr>
              <a:defRPr/>
            </a:pPr>
            <a:endParaRPr lang="en-US" sz="2400" dirty="0"/>
          </a:p>
        </p:txBody>
      </p:sp>
      <p:sp>
        <p:nvSpPr>
          <p:cNvPr id="7" name="Rectangle 2"/>
          <p:cNvSpPr txBox="1">
            <a:spLocks noChangeArrowheads="1"/>
          </p:cNvSpPr>
          <p:nvPr/>
        </p:nvSpPr>
        <p:spPr>
          <a:xfrm>
            <a:off x="533400" y="457200"/>
            <a:ext cx="7498080" cy="715962"/>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a:ln>
                  <a:noFill/>
                </a:ln>
                <a:solidFill>
                  <a:schemeClr val="tx1"/>
                </a:solidFill>
                <a:effectLst/>
                <a:uLnTx/>
                <a:uFillTx/>
                <a:latin typeface="+mj-lt"/>
                <a:ea typeface="+mj-ea"/>
                <a:cs typeface="+mj-cs"/>
              </a:rPr>
              <a:t>Overall Paper Organization</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Rectangle 3"/>
          <p:cNvSpPr txBox="1">
            <a:spLocks noChangeArrowheads="1"/>
          </p:cNvSpPr>
          <p:nvPr/>
        </p:nvSpPr>
        <p:spPr>
          <a:xfrm>
            <a:off x="1447800" y="1143000"/>
            <a:ext cx="7010400" cy="5181600"/>
          </a:xfrm>
          <a:prstGeom prst="rect">
            <a:avLst/>
          </a:prstGeom>
        </p:spPr>
        <p:txBody>
          <a:bodyPr vert="horz" lIns="91440" tIns="45720" rIns="91440" bIns="45720" rtlCol="0">
            <a:normAutofit lnSpcReduction="10000"/>
          </a:bodyPr>
          <a:lstStyle/>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Title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Abstract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r>
              <a:rPr kumimoji="0" lang="en-US" sz="2400" b="0" i="0" u="none" strike="noStrike" kern="1200" cap="none" spc="0" normalizeH="0" baseline="0" noProof="0" dirty="0">
                <a:ln>
                  <a:noFill/>
                </a:ln>
                <a:effectLst/>
                <a:uLnTx/>
                <a:uFillTx/>
                <a:latin typeface="+mn-lt"/>
                <a:ea typeface="+mn-ea"/>
                <a:cs typeface="+mn-cs"/>
              </a:rPr>
              <a:t> </a:t>
            </a: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Introduction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r>
              <a:rPr kumimoji="0" lang="en-US" sz="2400" b="0" i="0" u="none" strike="noStrike" kern="1200" cap="none" spc="0" normalizeH="0" baseline="0" noProof="0" dirty="0">
                <a:ln>
                  <a:noFill/>
                </a:ln>
                <a:effectLst/>
                <a:uLnTx/>
                <a:uFillTx/>
                <a:latin typeface="+mn-lt"/>
                <a:ea typeface="+mn-ea"/>
                <a:cs typeface="+mn-cs"/>
              </a:rPr>
              <a:t> </a:t>
            </a: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Literature Review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Methodology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endParaRPr kumimoji="0" lang="en-US" sz="2400" b="0" i="0" u="none" strike="noStrike" kern="1200" cap="none" spc="0" normalizeH="0" baseline="0" noProof="0" dirty="0">
              <a:ln>
                <a:noFill/>
              </a:ln>
              <a:effectLst/>
              <a:uLnTx/>
              <a:uFillTx/>
              <a:latin typeface="+mn-lt"/>
              <a:ea typeface="+mn-ea"/>
              <a:cs typeface="+mn-cs"/>
            </a:endParaRP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Results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endParaRPr kumimoji="0" lang="en-US" sz="2400" b="0" i="0" u="none" strike="noStrike" kern="1200" cap="none" spc="0" normalizeH="0" baseline="0" noProof="0" dirty="0">
              <a:ln>
                <a:noFill/>
              </a:ln>
              <a:effectLst/>
              <a:uLnTx/>
              <a:uFillTx/>
              <a:latin typeface="+mn-lt"/>
              <a:ea typeface="+mn-ea"/>
              <a:cs typeface="+mn-cs"/>
            </a:endParaRP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1" i="0" u="none" strike="noStrike" kern="1200" cap="none" spc="0" normalizeH="0" baseline="0" noProof="0" dirty="0">
                <a:ln>
                  <a:noFill/>
                </a:ln>
                <a:effectLst/>
                <a:uLnTx/>
                <a:uFillTx/>
                <a:latin typeface="+mn-lt"/>
                <a:ea typeface="+mn-ea"/>
                <a:cs typeface="+mn-cs"/>
              </a:rPr>
              <a:t>Discussion</a:t>
            </a: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Implications</a:t>
            </a: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Conclusion</a:t>
            </a: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References</a:t>
            </a:r>
          </a:p>
        </p:txBody>
      </p:sp>
    </p:spTree>
    <p:extLst>
      <p:ext uri="{BB962C8B-B14F-4D97-AF65-F5344CB8AC3E}">
        <p14:creationId xmlns:p14="http://schemas.microsoft.com/office/powerpoint/2010/main" val="432087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1143000"/>
            <a:ext cx="8229601" cy="1200329"/>
          </a:xfrm>
          <a:prstGeom prst="rect">
            <a:avLst/>
          </a:prstGeom>
          <a:noFill/>
        </p:spPr>
        <p:txBody>
          <a:bodyPr wrap="square" rtlCol="0">
            <a:spAutoFit/>
          </a:bodyPr>
          <a:lstStyle/>
          <a:p>
            <a:pPr>
              <a:defRPr/>
            </a:pPr>
            <a:endParaRPr lang="en-US" sz="2400" dirty="0">
              <a:latin typeface="Times New Roman" pitchFamily="18" charset="0"/>
              <a:cs typeface="Times New Roman" pitchFamily="18" charset="0"/>
            </a:endParaRPr>
          </a:p>
          <a:p>
            <a:pPr>
              <a:defRPr/>
            </a:pPr>
            <a:endParaRPr lang="en-US" sz="2400" dirty="0">
              <a:latin typeface="Times New Roman" pitchFamily="18" charset="0"/>
              <a:cs typeface="Times New Roman" pitchFamily="18" charset="0"/>
            </a:endParaRPr>
          </a:p>
          <a:p>
            <a:pPr>
              <a:defRPr/>
            </a:pPr>
            <a:endParaRPr lang="en-US" sz="2400" dirty="0"/>
          </a:p>
        </p:txBody>
      </p:sp>
      <p:sp>
        <p:nvSpPr>
          <p:cNvPr id="7" name="Title 1"/>
          <p:cNvSpPr txBox="1">
            <a:spLocks/>
          </p:cNvSpPr>
          <p:nvPr/>
        </p:nvSpPr>
        <p:spPr>
          <a:xfrm>
            <a:off x="762000" y="533400"/>
            <a:ext cx="7498080" cy="533400"/>
          </a:xfrm>
          <a:prstGeom prst="rect">
            <a:avLst/>
          </a:prstGeom>
        </p:spPr>
        <p:txBody>
          <a:bodyPr vert="horz" lIns="91440" tIns="45720" rIns="91440" bIns="45720" rtlCol="0" anchor="ctr">
            <a:normAutofit fontScale="9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mj-lt"/>
                <a:ea typeface="+mj-ea"/>
                <a:cs typeface="+mj-cs"/>
              </a:rPr>
              <a:t>Discussions</a:t>
            </a:r>
          </a:p>
        </p:txBody>
      </p:sp>
      <p:sp>
        <p:nvSpPr>
          <p:cNvPr id="8" name="Content Placeholder 2"/>
          <p:cNvSpPr txBox="1">
            <a:spLocks/>
          </p:cNvSpPr>
          <p:nvPr/>
        </p:nvSpPr>
        <p:spPr>
          <a:xfrm>
            <a:off x="1264920" y="1143000"/>
            <a:ext cx="7498080" cy="5029200"/>
          </a:xfrm>
          <a:prstGeom prst="rect">
            <a:avLst/>
          </a:prstGeom>
        </p:spPr>
        <p:txBody>
          <a:bodyPr vert="horz" lIns="91440" tIns="45720" rIns="91440" bIns="45720" rtlCol="0">
            <a:normAutofit lnSpcReduction="10000"/>
          </a:bodyPr>
          <a:lstStyle/>
          <a:p>
            <a:pPr marL="0" marR="0" lvl="0" indent="0" algn="just" defTabSz="914400" rtl="0" eaLnBrk="1" fontAlgn="auto" latinLnBrk="0" hangingPunct="1">
              <a:lnSpc>
                <a:spcPct val="100000"/>
              </a:lnSpc>
              <a:spcBef>
                <a:spcPts val="2400"/>
              </a:spcBef>
              <a:spcAft>
                <a:spcPts val="0"/>
              </a:spcAft>
              <a:buClrTx/>
              <a:buSzTx/>
              <a:tabLst/>
              <a:defRPr/>
            </a:pPr>
            <a:r>
              <a:rPr kumimoji="0" lang="en-US" sz="2400" b="0" i="0" u="none" strike="noStrike" kern="1200" cap="none" spc="0" normalizeH="0" baseline="0" noProof="0" dirty="0">
                <a:ln>
                  <a:noFill/>
                </a:ln>
                <a:effectLst/>
                <a:uLnTx/>
                <a:uFillTx/>
                <a:latin typeface="+mn-lt"/>
                <a:ea typeface="+mn-ea"/>
                <a:cs typeface="+mn-cs"/>
              </a:rPr>
              <a:t>Start with a few sentences that summarize the most important results. The discussion section should be a brief essay in itself, answering the following questions and caveats: What are the major patterns in the observations? (Refer to spatial and temporal variations.)</a:t>
            </a:r>
          </a:p>
          <a:p>
            <a:pPr marL="0" marR="0" lvl="0" indent="0" algn="just" defTabSz="914400" rtl="0" eaLnBrk="1" fontAlgn="auto" latinLnBrk="0" hangingPunct="1">
              <a:lnSpc>
                <a:spcPct val="100000"/>
              </a:lnSpc>
              <a:spcBef>
                <a:spcPts val="2400"/>
              </a:spcBef>
              <a:spcAft>
                <a:spcPts val="0"/>
              </a:spcAft>
              <a:buClrTx/>
              <a:buSzTx/>
              <a:buFont typeface="Arial" pitchFamily="34" charset="0"/>
              <a:buChar char="•"/>
              <a:tabLst/>
              <a:defRPr/>
            </a:pPr>
            <a:r>
              <a:rPr kumimoji="0" lang="en-US" sz="2400" b="0" i="0" u="none" strike="noStrike" kern="1200" cap="none" spc="0" normalizeH="0" baseline="0" noProof="0" dirty="0">
                <a:ln>
                  <a:noFill/>
                </a:ln>
                <a:effectLst/>
                <a:uLnTx/>
                <a:uFillTx/>
                <a:latin typeface="+mn-lt"/>
                <a:ea typeface="+mn-ea"/>
                <a:cs typeface="+mn-cs"/>
              </a:rPr>
              <a:t>What are the relationships, trends and generalizations among the results?</a:t>
            </a:r>
          </a:p>
          <a:p>
            <a:pPr marL="0" marR="0" lvl="0" indent="0" algn="just" defTabSz="914400" rtl="0" eaLnBrk="1" fontAlgn="auto" latinLnBrk="0" hangingPunct="1">
              <a:lnSpc>
                <a:spcPct val="100000"/>
              </a:lnSpc>
              <a:spcBef>
                <a:spcPts val="2400"/>
              </a:spcBef>
              <a:spcAft>
                <a:spcPts val="0"/>
              </a:spcAft>
              <a:buClrTx/>
              <a:buSzTx/>
              <a:buFont typeface="Arial" pitchFamily="34" charset="0"/>
              <a:buChar char="•"/>
              <a:tabLst/>
              <a:defRPr/>
            </a:pPr>
            <a:r>
              <a:rPr kumimoji="0" lang="en-US" sz="2400" b="0" i="0" u="none" strike="noStrike" kern="1200" cap="none" spc="0" normalizeH="0" baseline="0" noProof="0" dirty="0">
                <a:ln>
                  <a:noFill/>
                </a:ln>
                <a:effectLst/>
                <a:uLnTx/>
                <a:uFillTx/>
                <a:latin typeface="+mn-lt"/>
                <a:ea typeface="+mn-ea"/>
                <a:cs typeface="+mn-cs"/>
              </a:rPr>
              <a:t>What are the exceptions to these patterns or generalizations?</a:t>
            </a:r>
          </a:p>
          <a:p>
            <a:pPr marL="0" marR="0" lvl="0" indent="0" algn="just" defTabSz="914400" rtl="0" eaLnBrk="1" fontAlgn="auto" latinLnBrk="0" hangingPunct="1">
              <a:lnSpc>
                <a:spcPct val="100000"/>
              </a:lnSpc>
              <a:spcBef>
                <a:spcPts val="2400"/>
              </a:spcBef>
              <a:spcAft>
                <a:spcPts val="0"/>
              </a:spcAft>
              <a:buClrTx/>
              <a:buSzTx/>
              <a:buFont typeface="Arial" pitchFamily="34" charset="0"/>
              <a:buChar char="•"/>
              <a:tabLst/>
              <a:defRPr/>
            </a:pPr>
            <a:r>
              <a:rPr kumimoji="0" lang="en-US" sz="2400" b="0" i="0" u="none" strike="noStrike" kern="1200" cap="none" spc="0" normalizeH="0" baseline="0" noProof="0" dirty="0">
                <a:ln>
                  <a:noFill/>
                </a:ln>
                <a:effectLst/>
                <a:uLnTx/>
                <a:uFillTx/>
                <a:latin typeface="+mn-lt"/>
                <a:ea typeface="+mn-ea"/>
                <a:cs typeface="+mn-cs"/>
              </a:rPr>
              <a:t>What are the likely causes (mechanisms) underlying these patterns resulting predictions?</a:t>
            </a:r>
          </a:p>
        </p:txBody>
      </p:sp>
    </p:spTree>
    <p:extLst>
      <p:ext uri="{BB962C8B-B14F-4D97-AF65-F5344CB8AC3E}">
        <p14:creationId xmlns:p14="http://schemas.microsoft.com/office/powerpoint/2010/main" val="1937584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80999" y="1219200"/>
            <a:ext cx="8229601" cy="1200329"/>
          </a:xfrm>
          <a:prstGeom prst="rect">
            <a:avLst/>
          </a:prstGeom>
          <a:noFill/>
        </p:spPr>
        <p:txBody>
          <a:bodyPr wrap="square" rtlCol="0">
            <a:spAutoFit/>
          </a:bodyPr>
          <a:lstStyle/>
          <a:p>
            <a:pPr>
              <a:defRPr/>
            </a:pPr>
            <a:endParaRPr lang="en-US" sz="2400" dirty="0">
              <a:latin typeface="Times New Roman" pitchFamily="18" charset="0"/>
              <a:cs typeface="Times New Roman" pitchFamily="18" charset="0"/>
            </a:endParaRPr>
          </a:p>
          <a:p>
            <a:pPr>
              <a:defRPr/>
            </a:pPr>
            <a:endParaRPr lang="en-US" sz="2400" dirty="0">
              <a:latin typeface="Times New Roman" pitchFamily="18" charset="0"/>
              <a:cs typeface="Times New Roman" pitchFamily="18" charset="0"/>
            </a:endParaRPr>
          </a:p>
          <a:p>
            <a:pPr>
              <a:defRPr/>
            </a:pPr>
            <a:endParaRPr lang="en-US" sz="2400" dirty="0"/>
          </a:p>
        </p:txBody>
      </p:sp>
      <p:sp>
        <p:nvSpPr>
          <p:cNvPr id="7" name="Title 1"/>
          <p:cNvSpPr txBox="1">
            <a:spLocks/>
          </p:cNvSpPr>
          <p:nvPr/>
        </p:nvSpPr>
        <p:spPr>
          <a:xfrm>
            <a:off x="609600" y="457200"/>
            <a:ext cx="7498080" cy="792162"/>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a:ln>
                  <a:noFill/>
                </a:ln>
                <a:solidFill>
                  <a:schemeClr val="tx1"/>
                </a:solidFill>
                <a:effectLst/>
                <a:uLnTx/>
                <a:uFillTx/>
                <a:latin typeface="+mj-lt"/>
                <a:ea typeface="+mj-ea"/>
                <a:cs typeface="+mj-cs"/>
              </a:rPr>
              <a:t>Discussions</a:t>
            </a:r>
            <a:endParaRPr kumimoji="0" lang="en-US" sz="36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Content Placeholder 2"/>
          <p:cNvSpPr txBox="1">
            <a:spLocks/>
          </p:cNvSpPr>
          <p:nvPr/>
        </p:nvSpPr>
        <p:spPr>
          <a:xfrm>
            <a:off x="1447799" y="1143000"/>
            <a:ext cx="7498079" cy="5334000"/>
          </a:xfrm>
          <a:prstGeom prst="rect">
            <a:avLst/>
          </a:prstGeom>
        </p:spPr>
        <p:txBody>
          <a:bodyPr vert="horz" lIns="91440" tIns="45720" rIns="91440" bIns="45720" rtlCol="0">
            <a:normAutofit/>
          </a:bodyPr>
          <a:lstStyle/>
          <a:p>
            <a:pPr marL="0" marR="0" lvl="0" indent="0" algn="just" defTabSz="914400" rtl="0" eaLnBrk="1" fontAlgn="auto" latinLnBrk="0" hangingPunct="1">
              <a:lnSpc>
                <a:spcPct val="100000"/>
              </a:lnSpc>
              <a:spcBef>
                <a:spcPts val="2400"/>
              </a:spcBef>
              <a:spcAft>
                <a:spcPts val="0"/>
              </a:spcAft>
              <a:buClrTx/>
              <a:buSzTx/>
              <a:buFont typeface="Arial" pitchFamily="34" charset="0"/>
              <a:buChar char="•"/>
              <a:tabLst/>
              <a:defRPr/>
            </a:pPr>
            <a:r>
              <a:rPr kumimoji="0" lang="en-US" sz="3200" b="0" i="0" u="none" strike="noStrike" kern="1200" cap="none" spc="0" normalizeH="0" baseline="0" noProof="0" dirty="0">
                <a:ln>
                  <a:noFill/>
                </a:ln>
                <a:effectLst/>
                <a:uLnTx/>
                <a:uFillTx/>
                <a:latin typeface="+mn-lt"/>
                <a:ea typeface="+mn-ea"/>
                <a:cs typeface="+mn-cs"/>
              </a:rPr>
              <a:t>Is there agreement or disagreement with previous work?</a:t>
            </a:r>
          </a:p>
          <a:p>
            <a:pPr marL="0" marR="0" lvl="0" indent="0" algn="just" defTabSz="914400" rtl="0" eaLnBrk="1" fontAlgn="auto" latinLnBrk="0" hangingPunct="1">
              <a:lnSpc>
                <a:spcPct val="100000"/>
              </a:lnSpc>
              <a:spcBef>
                <a:spcPts val="2400"/>
              </a:spcBef>
              <a:spcAft>
                <a:spcPts val="0"/>
              </a:spcAft>
              <a:buClrTx/>
              <a:buSzTx/>
              <a:buFont typeface="Arial" pitchFamily="34" charset="0"/>
              <a:buChar char="•"/>
              <a:tabLst/>
              <a:defRPr/>
            </a:pPr>
            <a:r>
              <a:rPr kumimoji="0" lang="en-US" sz="3200" b="0" i="0" u="none" strike="noStrike" kern="1200" cap="none" spc="0" normalizeH="0" baseline="0" noProof="0" dirty="0">
                <a:ln>
                  <a:noFill/>
                </a:ln>
                <a:effectLst/>
                <a:uLnTx/>
                <a:uFillTx/>
                <a:latin typeface="+mn-lt"/>
                <a:ea typeface="+mn-ea"/>
                <a:cs typeface="+mn-cs"/>
              </a:rPr>
              <a:t>Interpret results in terms of background laid out in the introduction - what is the relationship of the present results to the original question?</a:t>
            </a:r>
          </a:p>
          <a:p>
            <a:pPr marL="0" marR="0" lvl="0" indent="0" algn="just" defTabSz="914400" rtl="0" eaLnBrk="1" fontAlgn="auto" latinLnBrk="0" hangingPunct="1">
              <a:lnSpc>
                <a:spcPct val="100000"/>
              </a:lnSpc>
              <a:spcBef>
                <a:spcPts val="2400"/>
              </a:spcBef>
              <a:spcAft>
                <a:spcPts val="0"/>
              </a:spcAft>
              <a:buClrTx/>
              <a:buSzTx/>
              <a:buFont typeface="Arial" pitchFamily="34" charset="0"/>
              <a:buChar char="•"/>
              <a:tabLst/>
              <a:defRPr/>
            </a:pPr>
            <a:r>
              <a:rPr kumimoji="0" lang="en-US" sz="3200" b="0" i="0" u="none" strike="noStrike" kern="1200" cap="none" spc="0" normalizeH="0" baseline="0" noProof="0" dirty="0">
                <a:ln>
                  <a:noFill/>
                </a:ln>
                <a:effectLst/>
                <a:uLnTx/>
                <a:uFillTx/>
                <a:latin typeface="+mn-lt"/>
                <a:ea typeface="+mn-ea"/>
                <a:cs typeface="+mn-cs"/>
              </a:rPr>
              <a:t>What is the implication of the present results</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Tree>
    <p:extLst>
      <p:ext uri="{BB962C8B-B14F-4D97-AF65-F5344CB8AC3E}">
        <p14:creationId xmlns:p14="http://schemas.microsoft.com/office/powerpoint/2010/main" val="40462159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80999" y="1219200"/>
            <a:ext cx="8229601" cy="1200329"/>
          </a:xfrm>
          <a:prstGeom prst="rect">
            <a:avLst/>
          </a:prstGeom>
          <a:noFill/>
        </p:spPr>
        <p:txBody>
          <a:bodyPr wrap="square" rtlCol="0">
            <a:spAutoFit/>
          </a:bodyPr>
          <a:lstStyle/>
          <a:p>
            <a:pPr>
              <a:defRPr/>
            </a:pPr>
            <a:endParaRPr lang="en-US" sz="2400" dirty="0">
              <a:latin typeface="Times New Roman" pitchFamily="18" charset="0"/>
              <a:cs typeface="Times New Roman" pitchFamily="18" charset="0"/>
            </a:endParaRPr>
          </a:p>
          <a:p>
            <a:pPr>
              <a:defRPr/>
            </a:pPr>
            <a:endParaRPr lang="en-US" sz="2400" dirty="0">
              <a:latin typeface="Times New Roman" pitchFamily="18" charset="0"/>
              <a:cs typeface="Times New Roman" pitchFamily="18" charset="0"/>
            </a:endParaRPr>
          </a:p>
          <a:p>
            <a:pPr>
              <a:defRPr/>
            </a:pPr>
            <a:endParaRPr lang="en-US" sz="2400" dirty="0"/>
          </a:p>
        </p:txBody>
      </p:sp>
      <p:sp>
        <p:nvSpPr>
          <p:cNvPr id="7" name="Title 1"/>
          <p:cNvSpPr txBox="1">
            <a:spLocks/>
          </p:cNvSpPr>
          <p:nvPr/>
        </p:nvSpPr>
        <p:spPr>
          <a:xfrm>
            <a:off x="381000" y="609600"/>
            <a:ext cx="8171688" cy="533400"/>
          </a:xfrm>
          <a:prstGeom prst="rect">
            <a:avLst/>
          </a:prstGeom>
        </p:spPr>
        <p:txBody>
          <a:bodyPr vert="horz" lIns="91440" tIns="45720" rIns="91440" bIns="45720" rtlCol="0" anchor="ctr">
            <a:normAutofit fontScale="9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a:ln>
                  <a:noFill/>
                </a:ln>
                <a:solidFill>
                  <a:schemeClr val="tx1"/>
                </a:solidFill>
                <a:effectLst/>
                <a:uLnTx/>
                <a:uFillTx/>
                <a:latin typeface="+mj-lt"/>
                <a:ea typeface="+mj-ea"/>
                <a:cs typeface="+mj-cs"/>
              </a:rPr>
              <a:t>Discussions</a:t>
            </a:r>
            <a:endParaRPr kumimoji="0" lang="en-US" sz="36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Content Placeholder 2"/>
          <p:cNvSpPr txBox="1">
            <a:spLocks/>
          </p:cNvSpPr>
          <p:nvPr/>
        </p:nvSpPr>
        <p:spPr>
          <a:xfrm>
            <a:off x="1371600" y="1066800"/>
            <a:ext cx="7543800" cy="4953000"/>
          </a:xfrm>
          <a:prstGeom prst="rect">
            <a:avLst/>
          </a:prstGeom>
        </p:spPr>
        <p:txBody>
          <a:bodyPr vert="horz" lIns="91440" tIns="45720" rIns="91440" bIns="45720" rtlCol="0">
            <a:normAutofit lnSpcReduction="10000"/>
          </a:bodyPr>
          <a:lstStyle/>
          <a:p>
            <a:pPr marL="0" marR="0" lvl="0" indent="0" algn="just" defTabSz="914400" rtl="0" eaLnBrk="1" fontAlgn="auto" latinLnBrk="0" hangingPunct="1">
              <a:lnSpc>
                <a:spcPct val="100000"/>
              </a:lnSpc>
              <a:spcBef>
                <a:spcPts val="2400"/>
              </a:spcBef>
              <a:spcAft>
                <a:spcPts val="0"/>
              </a:spcAft>
              <a:buClrTx/>
              <a:buSzTx/>
              <a:buFont typeface="Arial" pitchFamily="34" charset="0"/>
              <a:buChar char="•"/>
              <a:tabLst/>
              <a:defRPr/>
            </a:pPr>
            <a:r>
              <a:rPr kumimoji="0" lang="en-US" sz="2400" b="0" i="0" u="none" strike="noStrike" kern="1200" cap="none" spc="0" normalizeH="0" baseline="0" noProof="0" dirty="0">
                <a:ln>
                  <a:noFill/>
                </a:ln>
                <a:effectLst/>
                <a:uLnTx/>
                <a:uFillTx/>
                <a:latin typeface="+mn-lt"/>
                <a:ea typeface="+mn-ea"/>
                <a:cs typeface="+mn-cs"/>
              </a:rPr>
              <a:t>What is the significance of the present results: why should we care? </a:t>
            </a:r>
          </a:p>
          <a:p>
            <a:pPr marL="0" marR="0" lvl="0" indent="0" algn="just" defTabSz="914400" rtl="0" eaLnBrk="1" fontAlgn="auto" latinLnBrk="0" hangingPunct="1">
              <a:lnSpc>
                <a:spcPct val="100000"/>
              </a:lnSpc>
              <a:spcBef>
                <a:spcPts val="2400"/>
              </a:spcBef>
              <a:spcAft>
                <a:spcPts val="0"/>
              </a:spcAft>
              <a:buClrTx/>
              <a:buSzTx/>
              <a:buFont typeface="Arial" pitchFamily="34" charset="0"/>
              <a:buChar char="•"/>
              <a:tabLst/>
              <a:defRPr/>
            </a:pPr>
            <a:r>
              <a:rPr kumimoji="0" lang="en-US" sz="2400" b="0" i="0" u="none" strike="noStrike" kern="1200" cap="none" spc="0" normalizeH="0" baseline="0" noProof="0" dirty="0">
                <a:ln>
                  <a:noFill/>
                </a:ln>
                <a:effectLst/>
                <a:uLnTx/>
                <a:uFillTx/>
                <a:latin typeface="+mn-lt"/>
                <a:ea typeface="+mn-ea"/>
                <a:cs typeface="+mn-cs"/>
              </a:rPr>
              <a:t>Avoid bandwagons: A special case of the above. Avoid jumping a currently fashionable point of view unless your results really do strongly support them. </a:t>
            </a:r>
          </a:p>
          <a:p>
            <a:pPr marL="0" marR="0" lvl="0" indent="0" algn="just" defTabSz="914400" rtl="0" eaLnBrk="1" fontAlgn="auto" latinLnBrk="0" hangingPunct="1">
              <a:lnSpc>
                <a:spcPct val="100000"/>
              </a:lnSpc>
              <a:spcBef>
                <a:spcPts val="2400"/>
              </a:spcBef>
              <a:spcAft>
                <a:spcPts val="0"/>
              </a:spcAft>
              <a:buClrTx/>
              <a:buSzTx/>
              <a:buFont typeface="Arial" pitchFamily="34" charset="0"/>
              <a:buChar char="•"/>
              <a:tabLst/>
              <a:defRPr/>
            </a:pPr>
            <a:r>
              <a:rPr kumimoji="0" lang="en-US" sz="2400" b="0" i="0" u="none" strike="noStrike" kern="1200" cap="none" spc="0" normalizeH="0" baseline="0" noProof="0" dirty="0">
                <a:ln>
                  <a:noFill/>
                </a:ln>
                <a:effectLst/>
                <a:uLnTx/>
                <a:uFillTx/>
                <a:latin typeface="+mn-lt"/>
                <a:ea typeface="+mn-ea"/>
                <a:cs typeface="+mn-cs"/>
              </a:rPr>
              <a:t>What are the things we now know or understand that we didn't know or understand before the present work?</a:t>
            </a:r>
          </a:p>
          <a:p>
            <a:pPr marL="0" marR="0" lvl="0" indent="0" algn="just" defTabSz="914400" rtl="0" eaLnBrk="1" fontAlgn="auto" latinLnBrk="0" hangingPunct="1">
              <a:lnSpc>
                <a:spcPct val="100000"/>
              </a:lnSpc>
              <a:spcBef>
                <a:spcPts val="2400"/>
              </a:spcBef>
              <a:spcAft>
                <a:spcPts val="0"/>
              </a:spcAft>
              <a:buClrTx/>
              <a:buSzTx/>
              <a:buFont typeface="Arial" pitchFamily="34" charset="0"/>
              <a:buChar char="•"/>
              <a:tabLst/>
              <a:defRPr/>
            </a:pPr>
            <a:r>
              <a:rPr kumimoji="0" lang="en-US" sz="2400" b="0" i="0" u="none" strike="noStrike" kern="1200" cap="none" spc="0" normalizeH="0" baseline="0" noProof="0" dirty="0">
                <a:ln>
                  <a:noFill/>
                </a:ln>
                <a:effectLst/>
                <a:uLnTx/>
                <a:uFillTx/>
                <a:latin typeface="+mn-lt"/>
                <a:ea typeface="+mn-ea"/>
                <a:cs typeface="+mn-cs"/>
              </a:rPr>
              <a:t>Include the evidence or line of reasoning supporting each interpretation.</a:t>
            </a:r>
            <a:endParaRPr kumimoji="0" lang="en-US" sz="2600" b="0" i="0" u="none" strike="noStrike" kern="1200" cap="none" spc="0" normalizeH="0" baseline="0" noProof="0" dirty="0">
              <a:ln>
                <a:noFill/>
              </a:ln>
              <a:effectLst/>
              <a:uLnTx/>
              <a:uFillTx/>
              <a:latin typeface="+mn-lt"/>
              <a:ea typeface="+mn-ea"/>
              <a:cs typeface="+mn-cs"/>
            </a:endParaRPr>
          </a:p>
          <a:p>
            <a:pPr marL="0" marR="0" lvl="0" indent="0" algn="ctr" defTabSz="914400" rtl="0" eaLnBrk="1" fontAlgn="auto" latinLnBrk="0" hangingPunct="1">
              <a:lnSpc>
                <a:spcPct val="100000"/>
              </a:lnSpc>
              <a:spcBef>
                <a:spcPts val="24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Tree>
    <p:extLst>
      <p:ext uri="{BB962C8B-B14F-4D97-AF65-F5344CB8AC3E}">
        <p14:creationId xmlns:p14="http://schemas.microsoft.com/office/powerpoint/2010/main" val="20011453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80999" y="1219200"/>
            <a:ext cx="8229601" cy="1200329"/>
          </a:xfrm>
          <a:prstGeom prst="rect">
            <a:avLst/>
          </a:prstGeom>
          <a:noFill/>
        </p:spPr>
        <p:txBody>
          <a:bodyPr wrap="square" rtlCol="0">
            <a:spAutoFit/>
          </a:bodyPr>
          <a:lstStyle/>
          <a:p>
            <a:pPr>
              <a:defRPr/>
            </a:pPr>
            <a:endParaRPr lang="en-US" sz="2400" dirty="0">
              <a:latin typeface="Times New Roman" pitchFamily="18" charset="0"/>
              <a:cs typeface="Times New Roman" pitchFamily="18" charset="0"/>
            </a:endParaRPr>
          </a:p>
          <a:p>
            <a:pPr>
              <a:defRPr/>
            </a:pPr>
            <a:endParaRPr lang="en-US" sz="2400" dirty="0">
              <a:latin typeface="Times New Roman" pitchFamily="18" charset="0"/>
              <a:cs typeface="Times New Roman" pitchFamily="18" charset="0"/>
            </a:endParaRPr>
          </a:p>
          <a:p>
            <a:pPr>
              <a:defRPr/>
            </a:pPr>
            <a:endParaRPr lang="en-US" sz="2400" dirty="0"/>
          </a:p>
        </p:txBody>
      </p:sp>
      <p:sp>
        <p:nvSpPr>
          <p:cNvPr id="7" name="Rectangle 2"/>
          <p:cNvSpPr txBox="1">
            <a:spLocks noChangeArrowheads="1"/>
          </p:cNvSpPr>
          <p:nvPr/>
        </p:nvSpPr>
        <p:spPr>
          <a:xfrm>
            <a:off x="762000" y="533400"/>
            <a:ext cx="7498080" cy="792162"/>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a:ln>
                  <a:noFill/>
                </a:ln>
                <a:solidFill>
                  <a:schemeClr val="tx1"/>
                </a:solidFill>
                <a:effectLst/>
                <a:uLnTx/>
                <a:uFillTx/>
                <a:latin typeface="+mj-lt"/>
                <a:ea typeface="+mj-ea"/>
                <a:cs typeface="+mj-cs"/>
              </a:rPr>
              <a:t>Overall Paper Organization</a:t>
            </a:r>
            <a:endParaRPr kumimoji="0" lang="en-US" sz="36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Rectangle 3"/>
          <p:cNvSpPr txBox="1">
            <a:spLocks noChangeArrowheads="1"/>
          </p:cNvSpPr>
          <p:nvPr/>
        </p:nvSpPr>
        <p:spPr>
          <a:xfrm>
            <a:off x="1447800" y="1143000"/>
            <a:ext cx="6812280" cy="5029200"/>
          </a:xfrm>
          <a:prstGeom prst="rect">
            <a:avLst/>
          </a:prstGeom>
        </p:spPr>
        <p:txBody>
          <a:bodyPr vert="horz" lIns="91440" tIns="45720" rIns="91440" bIns="45720" rtlCol="0">
            <a:normAutofit fontScale="92500" lnSpcReduction="10000"/>
          </a:bodyPr>
          <a:lstStyle/>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Title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Abstract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r>
              <a:rPr kumimoji="0" lang="en-US" sz="2400" b="0" i="0" u="none" strike="noStrike" kern="1200" cap="none" spc="0" normalizeH="0" baseline="0" noProof="0" dirty="0">
                <a:ln>
                  <a:noFill/>
                </a:ln>
                <a:effectLst/>
                <a:uLnTx/>
                <a:uFillTx/>
                <a:latin typeface="+mn-lt"/>
                <a:ea typeface="+mn-ea"/>
                <a:cs typeface="+mn-cs"/>
              </a:rPr>
              <a:t> </a:t>
            </a: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Introduction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r>
              <a:rPr kumimoji="0" lang="en-US" sz="2400" b="0" i="0" u="none" strike="noStrike" kern="1200" cap="none" spc="0" normalizeH="0" baseline="0" noProof="0" dirty="0">
                <a:ln>
                  <a:noFill/>
                </a:ln>
                <a:effectLst/>
                <a:uLnTx/>
                <a:uFillTx/>
                <a:latin typeface="+mn-lt"/>
                <a:ea typeface="+mn-ea"/>
                <a:cs typeface="+mn-cs"/>
              </a:rPr>
              <a:t> </a:t>
            </a: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Literature Review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Methodology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endParaRPr kumimoji="0" lang="en-US" sz="2400" b="0" i="0" u="none" strike="noStrike" kern="1200" cap="none" spc="0" normalizeH="0" baseline="0" noProof="0" dirty="0">
              <a:ln>
                <a:noFill/>
              </a:ln>
              <a:effectLst/>
              <a:uLnTx/>
              <a:uFillTx/>
              <a:latin typeface="+mn-lt"/>
              <a:ea typeface="+mn-ea"/>
              <a:cs typeface="+mn-cs"/>
            </a:endParaRP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Results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endParaRPr kumimoji="0" lang="en-US" sz="2400" b="0" i="0" u="none" strike="noStrike" kern="1200" cap="none" spc="0" normalizeH="0" baseline="0" noProof="0" dirty="0">
              <a:ln>
                <a:noFill/>
              </a:ln>
              <a:effectLst/>
              <a:uLnTx/>
              <a:uFillTx/>
              <a:latin typeface="+mn-lt"/>
              <a:ea typeface="+mn-ea"/>
              <a:cs typeface="+mn-cs"/>
            </a:endParaRP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Discussion</a:t>
            </a:r>
            <a:r>
              <a:rPr kumimoji="0" lang="en-US" sz="2400" b="1" i="0" u="none" strike="noStrike" kern="1200" cap="none" spc="0" normalizeH="0" baseline="0" noProof="0" dirty="0">
                <a:ln>
                  <a:noFill/>
                </a:ln>
                <a:effectLst/>
                <a:uLnTx/>
                <a:uFillTx/>
                <a:latin typeface="+mn-lt"/>
                <a:ea typeface="+mn-ea"/>
                <a:cs typeface="+mn-cs"/>
                <a:sym typeface="Symbol" pitchFamily="18" charset="2"/>
              </a:rPr>
              <a:t> - </a:t>
            </a:r>
            <a:endParaRPr kumimoji="0" lang="en-US" sz="2400" b="0" i="0" u="none" strike="noStrike" kern="1200" cap="none" spc="0" normalizeH="0" baseline="0" noProof="0" dirty="0">
              <a:ln>
                <a:noFill/>
              </a:ln>
              <a:effectLst/>
              <a:uLnTx/>
              <a:uFillTx/>
              <a:latin typeface="+mn-lt"/>
              <a:ea typeface="+mn-ea"/>
              <a:cs typeface="+mn-cs"/>
            </a:endParaRP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1" i="0" u="none" strike="noStrike" kern="1200" cap="none" spc="0" normalizeH="0" baseline="0" noProof="0" dirty="0">
                <a:ln>
                  <a:noFill/>
                </a:ln>
                <a:effectLst/>
                <a:uLnTx/>
                <a:uFillTx/>
                <a:latin typeface="+mn-lt"/>
                <a:ea typeface="+mn-ea"/>
                <a:cs typeface="+mn-cs"/>
              </a:rPr>
              <a:t>Implications</a:t>
            </a: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Conclusion</a:t>
            </a:r>
          </a:p>
          <a:p>
            <a:pPr marL="0" marR="0" lvl="0" indent="0" defTabSz="914400" rtl="0" eaLnBrk="1" fontAlgn="auto" latinLnBrk="0" hangingPunct="1">
              <a:lnSpc>
                <a:spcPct val="90000"/>
              </a:lnSpc>
              <a:spcBef>
                <a:spcPts val="18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References</a:t>
            </a:r>
          </a:p>
        </p:txBody>
      </p:sp>
    </p:spTree>
    <p:extLst>
      <p:ext uri="{BB962C8B-B14F-4D97-AF65-F5344CB8AC3E}">
        <p14:creationId xmlns:p14="http://schemas.microsoft.com/office/powerpoint/2010/main" val="20701035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80999" y="1219200"/>
            <a:ext cx="8229601" cy="1200329"/>
          </a:xfrm>
          <a:prstGeom prst="rect">
            <a:avLst/>
          </a:prstGeom>
          <a:noFill/>
        </p:spPr>
        <p:txBody>
          <a:bodyPr wrap="square" rtlCol="0">
            <a:spAutoFit/>
          </a:bodyPr>
          <a:lstStyle/>
          <a:p>
            <a:pPr>
              <a:defRPr/>
            </a:pPr>
            <a:endParaRPr lang="en-US" sz="2400" dirty="0">
              <a:latin typeface="Times New Roman" pitchFamily="18" charset="0"/>
              <a:cs typeface="Times New Roman" pitchFamily="18" charset="0"/>
            </a:endParaRPr>
          </a:p>
          <a:p>
            <a:pPr>
              <a:defRPr/>
            </a:pPr>
            <a:endParaRPr lang="en-US" sz="2400" dirty="0">
              <a:latin typeface="Times New Roman" pitchFamily="18" charset="0"/>
              <a:cs typeface="Times New Roman" pitchFamily="18" charset="0"/>
            </a:endParaRPr>
          </a:p>
          <a:p>
            <a:pPr>
              <a:defRPr/>
            </a:pPr>
            <a:endParaRPr lang="en-US" sz="2400" dirty="0"/>
          </a:p>
        </p:txBody>
      </p:sp>
      <p:sp>
        <p:nvSpPr>
          <p:cNvPr id="7" name="Title 1"/>
          <p:cNvSpPr txBox="1">
            <a:spLocks/>
          </p:cNvSpPr>
          <p:nvPr/>
        </p:nvSpPr>
        <p:spPr>
          <a:xfrm>
            <a:off x="609600" y="533400"/>
            <a:ext cx="7498080" cy="762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a:ln>
                  <a:noFill/>
                </a:ln>
                <a:solidFill>
                  <a:schemeClr val="tx1"/>
                </a:solidFill>
                <a:effectLst/>
                <a:uLnTx/>
                <a:uFillTx/>
                <a:latin typeface="+mj-lt"/>
                <a:ea typeface="+mj-ea"/>
                <a:cs typeface="+mj-cs"/>
              </a:rPr>
              <a:t>Implications of the Study</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Content Placeholder 2"/>
          <p:cNvSpPr txBox="1">
            <a:spLocks/>
          </p:cNvSpPr>
          <p:nvPr/>
        </p:nvSpPr>
        <p:spPr>
          <a:xfrm>
            <a:off x="1371600" y="1317171"/>
            <a:ext cx="7620000" cy="4648200"/>
          </a:xfrm>
          <a:prstGeom prst="rect">
            <a:avLst/>
          </a:prstGeom>
        </p:spPr>
        <p:txBody>
          <a:bodyPr vert="horz" lIns="91440" tIns="45720" rIns="91440" bIns="45720" rtlCol="0">
            <a:normAutofit/>
          </a:bodyPr>
          <a:lstStyle/>
          <a:p>
            <a:pPr marL="0" marR="0" lvl="0" indent="0" defTabSz="914400" rtl="0" eaLnBrk="1" fontAlgn="auto" latinLnBrk="0" hangingPunct="1">
              <a:lnSpc>
                <a:spcPct val="100000"/>
              </a:lnSpc>
              <a:spcBef>
                <a:spcPts val="2400"/>
              </a:spcBef>
              <a:spcAft>
                <a:spcPts val="0"/>
              </a:spcAft>
              <a:buClrTx/>
              <a:buSzTx/>
              <a:buFont typeface="Arial" pitchFamily="34" charset="0"/>
              <a:buChar char="•"/>
              <a:tabLst/>
              <a:defRPr/>
            </a:pPr>
            <a:r>
              <a:rPr kumimoji="0" lang="en-US" sz="3200" b="0" i="0" u="none" strike="noStrike" kern="1200" cap="none" spc="0" normalizeH="0" baseline="0" noProof="0" dirty="0">
                <a:ln>
                  <a:noFill/>
                </a:ln>
                <a:effectLst/>
                <a:uLnTx/>
                <a:uFillTx/>
                <a:latin typeface="+mn-lt"/>
                <a:ea typeface="+mn-ea"/>
                <a:cs typeface="+mn-cs"/>
              </a:rPr>
              <a:t>The Implications of the study need to be worked on the following basis:</a:t>
            </a:r>
          </a:p>
          <a:p>
            <a:pPr marL="0" marR="0" lvl="0" indent="0" defTabSz="914400" rtl="0" eaLnBrk="1" fontAlgn="auto" latinLnBrk="0" hangingPunct="1">
              <a:lnSpc>
                <a:spcPct val="100000"/>
              </a:lnSpc>
              <a:spcBef>
                <a:spcPts val="2400"/>
              </a:spcBef>
              <a:spcAft>
                <a:spcPts val="0"/>
              </a:spcAft>
              <a:buClrTx/>
              <a:buSzTx/>
              <a:buFont typeface="Arial" pitchFamily="34" charset="0"/>
              <a:buChar char="•"/>
              <a:tabLst/>
              <a:defRPr/>
            </a:pPr>
            <a:r>
              <a:rPr kumimoji="0" lang="en-US" sz="3200" b="0" i="0" u="none" strike="noStrike" kern="1200" cap="none" spc="0" normalizeH="0" baseline="0" noProof="0" dirty="0">
                <a:ln>
                  <a:noFill/>
                </a:ln>
                <a:effectLst/>
                <a:uLnTx/>
                <a:uFillTx/>
                <a:latin typeface="+mn-lt"/>
                <a:ea typeface="+mn-ea"/>
                <a:cs typeface="+mn-cs"/>
              </a:rPr>
              <a:t>Social implications of the study</a:t>
            </a:r>
          </a:p>
          <a:p>
            <a:pPr marL="0" marR="0" lvl="0" indent="0" defTabSz="914400" rtl="0" eaLnBrk="1" fontAlgn="auto" latinLnBrk="0" hangingPunct="1">
              <a:lnSpc>
                <a:spcPct val="100000"/>
              </a:lnSpc>
              <a:spcBef>
                <a:spcPts val="2400"/>
              </a:spcBef>
              <a:spcAft>
                <a:spcPts val="0"/>
              </a:spcAft>
              <a:buClrTx/>
              <a:buSzTx/>
              <a:buFont typeface="Arial" pitchFamily="34" charset="0"/>
              <a:buChar char="•"/>
              <a:tabLst/>
              <a:defRPr/>
            </a:pPr>
            <a:r>
              <a:rPr kumimoji="0" lang="en-US" sz="3200" b="0" i="0" u="none" strike="noStrike" kern="1200" cap="none" spc="0" normalizeH="0" baseline="0" noProof="0" dirty="0">
                <a:ln>
                  <a:noFill/>
                </a:ln>
                <a:effectLst/>
                <a:uLnTx/>
                <a:uFillTx/>
                <a:latin typeface="+mn-lt"/>
                <a:ea typeface="+mn-ea"/>
                <a:cs typeface="+mn-cs"/>
              </a:rPr>
              <a:t>Research Implications of the study</a:t>
            </a:r>
          </a:p>
          <a:p>
            <a:pPr marL="0" marR="0" lvl="0" indent="0" defTabSz="914400" rtl="0" eaLnBrk="1" fontAlgn="auto" latinLnBrk="0" hangingPunct="1">
              <a:lnSpc>
                <a:spcPct val="100000"/>
              </a:lnSpc>
              <a:spcBef>
                <a:spcPts val="2400"/>
              </a:spcBef>
              <a:spcAft>
                <a:spcPts val="0"/>
              </a:spcAft>
              <a:buClrTx/>
              <a:buSzTx/>
              <a:buFont typeface="Arial" pitchFamily="34" charset="0"/>
              <a:buChar char="•"/>
              <a:tabLst/>
              <a:defRPr/>
            </a:pPr>
            <a:r>
              <a:rPr kumimoji="0" lang="en-US" sz="3200" b="0" i="0" u="none" strike="noStrike" kern="1200" cap="none" spc="0" normalizeH="0" baseline="0" noProof="0" dirty="0">
                <a:ln>
                  <a:noFill/>
                </a:ln>
                <a:effectLst/>
                <a:uLnTx/>
                <a:uFillTx/>
                <a:latin typeface="+mn-lt"/>
                <a:ea typeface="+mn-ea"/>
                <a:cs typeface="+mn-cs"/>
              </a:rPr>
              <a:t>Managerial Implications of the study</a:t>
            </a:r>
          </a:p>
          <a:p>
            <a:pPr marL="0" marR="0" lvl="0" indent="0" defTabSz="914400" rtl="0" eaLnBrk="1" fontAlgn="auto" latinLnBrk="0" hangingPunct="1">
              <a:lnSpc>
                <a:spcPct val="100000"/>
              </a:lnSpc>
              <a:spcBef>
                <a:spcPts val="2400"/>
              </a:spcBef>
              <a:spcAft>
                <a:spcPts val="0"/>
              </a:spcAft>
              <a:buClrTx/>
              <a:buSzTx/>
              <a:buFont typeface="Arial" pitchFamily="34" charset="0"/>
              <a:buChar char="•"/>
              <a:tabLst/>
              <a:defRPr/>
            </a:pPr>
            <a:r>
              <a:rPr kumimoji="0" lang="en-US" sz="3200" b="0" i="0" u="none" strike="noStrike" kern="1200" cap="none" spc="0" normalizeH="0" baseline="0" noProof="0" dirty="0">
                <a:ln>
                  <a:noFill/>
                </a:ln>
                <a:effectLst/>
                <a:uLnTx/>
                <a:uFillTx/>
                <a:latin typeface="+mn-lt"/>
                <a:ea typeface="+mn-ea"/>
                <a:cs typeface="+mn-cs"/>
              </a:rPr>
              <a:t>Implications for the Govt.</a:t>
            </a:r>
          </a:p>
        </p:txBody>
      </p:sp>
    </p:spTree>
    <p:extLst>
      <p:ext uri="{BB962C8B-B14F-4D97-AF65-F5344CB8AC3E}">
        <p14:creationId xmlns:p14="http://schemas.microsoft.com/office/powerpoint/2010/main" val="42518198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80999" y="1219200"/>
            <a:ext cx="8229601" cy="1200329"/>
          </a:xfrm>
          <a:prstGeom prst="rect">
            <a:avLst/>
          </a:prstGeom>
          <a:noFill/>
        </p:spPr>
        <p:txBody>
          <a:bodyPr wrap="square" rtlCol="0">
            <a:spAutoFit/>
          </a:bodyPr>
          <a:lstStyle/>
          <a:p>
            <a:pPr>
              <a:defRPr/>
            </a:pPr>
            <a:endParaRPr lang="en-US" sz="2400" dirty="0">
              <a:latin typeface="Times New Roman" pitchFamily="18" charset="0"/>
              <a:cs typeface="Times New Roman" pitchFamily="18" charset="0"/>
            </a:endParaRPr>
          </a:p>
          <a:p>
            <a:pPr>
              <a:defRPr/>
            </a:pPr>
            <a:endParaRPr lang="en-US" sz="2400" dirty="0">
              <a:latin typeface="Times New Roman" pitchFamily="18" charset="0"/>
              <a:cs typeface="Times New Roman" pitchFamily="18" charset="0"/>
            </a:endParaRPr>
          </a:p>
          <a:p>
            <a:pPr>
              <a:defRPr/>
            </a:pPr>
            <a:endParaRPr lang="en-US" sz="2400" dirty="0"/>
          </a:p>
        </p:txBody>
      </p:sp>
      <p:sp>
        <p:nvSpPr>
          <p:cNvPr id="7" name="Rectangle 2"/>
          <p:cNvSpPr txBox="1">
            <a:spLocks noChangeArrowheads="1"/>
          </p:cNvSpPr>
          <p:nvPr/>
        </p:nvSpPr>
        <p:spPr>
          <a:xfrm>
            <a:off x="609600" y="533400"/>
            <a:ext cx="749808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a:ln>
                  <a:noFill/>
                </a:ln>
                <a:solidFill>
                  <a:schemeClr val="tx1"/>
                </a:solidFill>
                <a:effectLst/>
                <a:uLnTx/>
                <a:uFillTx/>
                <a:latin typeface="+mj-lt"/>
                <a:ea typeface="+mj-ea"/>
                <a:cs typeface="+mj-cs"/>
              </a:rPr>
              <a:t>Overall Paper Organization</a:t>
            </a:r>
            <a:endParaRPr kumimoji="0" lang="en-US" sz="36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Rectangle 3"/>
          <p:cNvSpPr txBox="1">
            <a:spLocks noChangeArrowheads="1"/>
          </p:cNvSpPr>
          <p:nvPr/>
        </p:nvSpPr>
        <p:spPr>
          <a:xfrm>
            <a:off x="1295400" y="1447800"/>
            <a:ext cx="7239000" cy="4495800"/>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Title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Abstract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r>
              <a:rPr kumimoji="0" lang="en-US" sz="2400" b="0" i="0" u="none" strike="noStrike" kern="1200" cap="none" spc="0" normalizeH="0" baseline="0" noProof="0" dirty="0">
                <a:ln>
                  <a:noFill/>
                </a:ln>
                <a:effectLst/>
                <a:uLnTx/>
                <a:uFillTx/>
                <a:latin typeface="+mn-lt"/>
                <a:ea typeface="+mn-ea"/>
                <a:cs typeface="+mn-cs"/>
              </a:rPr>
              <a:t> </a:t>
            </a: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Introduction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r>
              <a:rPr kumimoji="0" lang="en-US" sz="2400" b="0" i="0" u="none" strike="noStrike" kern="1200" cap="none" spc="0" normalizeH="0" baseline="0" noProof="0" dirty="0">
                <a:ln>
                  <a:noFill/>
                </a:ln>
                <a:effectLst/>
                <a:uLnTx/>
                <a:uFillTx/>
                <a:latin typeface="+mn-lt"/>
                <a:ea typeface="+mn-ea"/>
                <a:cs typeface="+mn-cs"/>
              </a:rPr>
              <a:t> </a:t>
            </a: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Literature Review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Methodology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endParaRPr kumimoji="0" lang="en-US" sz="2400" b="0" i="0" u="none" strike="noStrike" kern="1200" cap="none" spc="0" normalizeH="0" baseline="0" noProof="0" dirty="0">
              <a:ln>
                <a:noFill/>
              </a:ln>
              <a:effectLst/>
              <a:uLnTx/>
              <a:uFillTx/>
              <a:latin typeface="+mn-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Results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endParaRPr kumimoji="0" lang="en-US" sz="2400" b="0" i="0" u="none" strike="noStrike" kern="1200" cap="none" spc="0" normalizeH="0" baseline="0" noProof="0" dirty="0">
              <a:ln>
                <a:noFill/>
              </a:ln>
              <a:effectLst/>
              <a:uLnTx/>
              <a:uFillTx/>
              <a:latin typeface="+mn-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Discussion</a:t>
            </a:r>
            <a:r>
              <a:rPr kumimoji="0" lang="en-US" sz="2400" b="1" i="0" u="none" strike="noStrike" kern="1200" cap="none" spc="0" normalizeH="0" baseline="0" noProof="0" dirty="0">
                <a:ln>
                  <a:noFill/>
                </a:ln>
                <a:effectLst/>
                <a:uLnTx/>
                <a:uFillTx/>
                <a:latin typeface="+mn-lt"/>
                <a:ea typeface="+mn-ea"/>
                <a:cs typeface="+mn-cs"/>
                <a:sym typeface="Symbol" pitchFamily="18" charset="2"/>
              </a:rPr>
              <a:t> - </a:t>
            </a:r>
            <a:endParaRPr kumimoji="0" lang="en-US" sz="2400" b="0" i="0" u="none" strike="noStrike" kern="1200" cap="none" spc="0" normalizeH="0" baseline="0" noProof="0" dirty="0">
              <a:ln>
                <a:noFill/>
              </a:ln>
              <a:effectLst/>
              <a:uLnTx/>
              <a:uFillTx/>
              <a:latin typeface="+mn-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Implications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endParaRPr kumimoji="0" lang="en-US" sz="2400" b="0" i="0" u="none" strike="noStrike" kern="1200" cap="none" spc="0" normalizeH="0" baseline="0" noProof="0" dirty="0">
              <a:ln>
                <a:noFill/>
              </a:ln>
              <a:effectLst/>
              <a:uLnTx/>
              <a:uFillTx/>
              <a:latin typeface="+mn-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US" sz="2400" b="1" i="0" u="none" strike="noStrike" kern="1200" cap="none" spc="0" normalizeH="0" baseline="0" noProof="0" dirty="0">
                <a:ln>
                  <a:noFill/>
                </a:ln>
                <a:effectLst/>
                <a:uLnTx/>
                <a:uFillTx/>
                <a:latin typeface="+mn-lt"/>
                <a:ea typeface="+mn-ea"/>
                <a:cs typeface="+mn-cs"/>
              </a:rPr>
              <a:t>Conclusion</a:t>
            </a: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References</a:t>
            </a:r>
          </a:p>
        </p:txBody>
      </p:sp>
    </p:spTree>
    <p:extLst>
      <p:ext uri="{BB962C8B-B14F-4D97-AF65-F5344CB8AC3E}">
        <p14:creationId xmlns:p14="http://schemas.microsoft.com/office/powerpoint/2010/main" val="13235965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80999" y="1219200"/>
            <a:ext cx="8229601" cy="1200329"/>
          </a:xfrm>
          <a:prstGeom prst="rect">
            <a:avLst/>
          </a:prstGeom>
          <a:noFill/>
        </p:spPr>
        <p:txBody>
          <a:bodyPr wrap="square" rtlCol="0">
            <a:spAutoFit/>
          </a:bodyPr>
          <a:lstStyle/>
          <a:p>
            <a:pPr>
              <a:defRPr/>
            </a:pPr>
            <a:endParaRPr lang="en-US" sz="2400" dirty="0">
              <a:latin typeface="Times New Roman" pitchFamily="18" charset="0"/>
              <a:cs typeface="Times New Roman" pitchFamily="18" charset="0"/>
            </a:endParaRPr>
          </a:p>
          <a:p>
            <a:pPr>
              <a:defRPr/>
            </a:pPr>
            <a:endParaRPr lang="en-US" sz="2400" dirty="0">
              <a:latin typeface="Times New Roman" pitchFamily="18" charset="0"/>
              <a:cs typeface="Times New Roman" pitchFamily="18" charset="0"/>
            </a:endParaRPr>
          </a:p>
          <a:p>
            <a:pPr>
              <a:defRPr/>
            </a:pPr>
            <a:endParaRPr lang="en-US" sz="2400" dirty="0"/>
          </a:p>
        </p:txBody>
      </p:sp>
      <p:sp>
        <p:nvSpPr>
          <p:cNvPr id="7" name="Title 1"/>
          <p:cNvSpPr txBox="1">
            <a:spLocks/>
          </p:cNvSpPr>
          <p:nvPr/>
        </p:nvSpPr>
        <p:spPr>
          <a:xfrm>
            <a:off x="533400" y="533400"/>
            <a:ext cx="7498080" cy="8382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a:ln>
                  <a:noFill/>
                </a:ln>
                <a:solidFill>
                  <a:schemeClr val="tx1"/>
                </a:solidFill>
                <a:effectLst/>
                <a:uLnTx/>
                <a:uFillTx/>
                <a:latin typeface="+mj-lt"/>
                <a:ea typeface="+mj-ea"/>
                <a:cs typeface="+mj-cs"/>
              </a:rPr>
              <a:t>Conclusion</a:t>
            </a:r>
            <a:endParaRPr kumimoji="0" lang="en-US" sz="36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Content Placeholder 2"/>
          <p:cNvSpPr txBox="1">
            <a:spLocks/>
          </p:cNvSpPr>
          <p:nvPr/>
        </p:nvSpPr>
        <p:spPr>
          <a:xfrm>
            <a:off x="533400" y="1295400"/>
            <a:ext cx="8153400" cy="4191000"/>
          </a:xfrm>
          <a:prstGeom prst="rect">
            <a:avLst/>
          </a:prstGeom>
        </p:spPr>
        <p:txBody>
          <a:bodyPr vert="horz" lIns="91440" tIns="45720" rIns="91440" bIns="45720" rtlCol="0">
            <a:normAutofit/>
          </a:bodyPr>
          <a:lstStyle/>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800" b="0" i="0" u="none" strike="noStrike" kern="1200" cap="none" spc="0" normalizeH="0" baseline="0" noProof="0" dirty="0">
                <a:ln>
                  <a:noFill/>
                </a:ln>
                <a:effectLst/>
                <a:uLnTx/>
                <a:uFillTx/>
                <a:latin typeface="+mn-lt"/>
                <a:ea typeface="+mn-ea"/>
                <a:cs typeface="+mn-cs"/>
              </a:rPr>
              <a:t>Conclusion should include major findings listed in brief, in the order of research questions or objectives of the study.  It should also include main contribution/s of the study.</a:t>
            </a:r>
          </a:p>
        </p:txBody>
      </p:sp>
    </p:spTree>
    <p:extLst>
      <p:ext uri="{BB962C8B-B14F-4D97-AF65-F5344CB8AC3E}">
        <p14:creationId xmlns:p14="http://schemas.microsoft.com/office/powerpoint/2010/main" val="37547727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80999" y="1219200"/>
            <a:ext cx="8229601" cy="1200329"/>
          </a:xfrm>
          <a:prstGeom prst="rect">
            <a:avLst/>
          </a:prstGeom>
          <a:noFill/>
        </p:spPr>
        <p:txBody>
          <a:bodyPr wrap="square" rtlCol="0">
            <a:spAutoFit/>
          </a:bodyPr>
          <a:lstStyle/>
          <a:p>
            <a:pPr>
              <a:defRPr/>
            </a:pPr>
            <a:endParaRPr lang="en-US" sz="2400" dirty="0">
              <a:latin typeface="Times New Roman" pitchFamily="18" charset="0"/>
              <a:cs typeface="Times New Roman" pitchFamily="18" charset="0"/>
            </a:endParaRPr>
          </a:p>
          <a:p>
            <a:pPr>
              <a:defRPr/>
            </a:pPr>
            <a:endParaRPr lang="en-US" sz="2400" dirty="0">
              <a:latin typeface="Times New Roman" pitchFamily="18" charset="0"/>
              <a:cs typeface="Times New Roman" pitchFamily="18" charset="0"/>
            </a:endParaRPr>
          </a:p>
          <a:p>
            <a:pPr>
              <a:defRPr/>
            </a:pPr>
            <a:endParaRPr lang="en-US" sz="2400" dirty="0"/>
          </a:p>
        </p:txBody>
      </p:sp>
      <p:sp>
        <p:nvSpPr>
          <p:cNvPr id="7" name="Rectangle 3"/>
          <p:cNvSpPr txBox="1">
            <a:spLocks noChangeArrowheads="1"/>
          </p:cNvSpPr>
          <p:nvPr/>
        </p:nvSpPr>
        <p:spPr>
          <a:xfrm>
            <a:off x="1447800" y="1600200"/>
            <a:ext cx="7315200" cy="4495800"/>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Title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Abstract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r>
              <a:rPr kumimoji="0" lang="en-US" sz="2400" b="0" i="0" u="none" strike="noStrike" kern="1200" cap="none" spc="0" normalizeH="0" baseline="0" noProof="0" dirty="0">
                <a:ln>
                  <a:noFill/>
                </a:ln>
                <a:effectLst/>
                <a:uLnTx/>
                <a:uFillTx/>
                <a:latin typeface="+mn-lt"/>
                <a:ea typeface="+mn-ea"/>
                <a:cs typeface="+mn-cs"/>
              </a:rPr>
              <a:t> </a:t>
            </a: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Introduction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r>
              <a:rPr kumimoji="0" lang="en-US" sz="2400" b="0" i="0" u="none" strike="noStrike" kern="1200" cap="none" spc="0" normalizeH="0" baseline="0" noProof="0" dirty="0">
                <a:ln>
                  <a:noFill/>
                </a:ln>
                <a:effectLst/>
                <a:uLnTx/>
                <a:uFillTx/>
                <a:latin typeface="+mn-lt"/>
                <a:ea typeface="+mn-ea"/>
                <a:cs typeface="+mn-cs"/>
              </a:rPr>
              <a:t> </a:t>
            </a: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Literature Review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Methodology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endParaRPr kumimoji="0" lang="en-US" sz="2400" b="0" i="0" u="none" strike="noStrike" kern="1200" cap="none" spc="0" normalizeH="0" baseline="0" noProof="0" dirty="0">
              <a:ln>
                <a:noFill/>
              </a:ln>
              <a:effectLst/>
              <a:uLnTx/>
              <a:uFillTx/>
              <a:latin typeface="+mn-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Results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endParaRPr kumimoji="0" lang="en-US" sz="2400" b="0" i="0" u="none" strike="noStrike" kern="1200" cap="none" spc="0" normalizeH="0" baseline="0" noProof="0" dirty="0">
              <a:ln>
                <a:noFill/>
              </a:ln>
              <a:effectLst/>
              <a:uLnTx/>
              <a:uFillTx/>
              <a:latin typeface="+mn-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Discussion</a:t>
            </a:r>
            <a:r>
              <a:rPr kumimoji="0" lang="en-US" sz="2400" b="1" i="0" u="none" strike="noStrike" kern="1200" cap="none" spc="0" normalizeH="0" baseline="0" noProof="0" dirty="0">
                <a:ln>
                  <a:noFill/>
                </a:ln>
                <a:effectLst/>
                <a:uLnTx/>
                <a:uFillTx/>
                <a:latin typeface="+mn-lt"/>
                <a:ea typeface="+mn-ea"/>
                <a:cs typeface="+mn-cs"/>
                <a:sym typeface="Symbol" pitchFamily="18" charset="2"/>
              </a:rPr>
              <a:t> - </a:t>
            </a:r>
            <a:endParaRPr kumimoji="0" lang="en-US" sz="2400" b="0" i="0" u="none" strike="noStrike" kern="1200" cap="none" spc="0" normalizeH="0" baseline="0" noProof="0" dirty="0">
              <a:ln>
                <a:noFill/>
              </a:ln>
              <a:effectLst/>
              <a:uLnTx/>
              <a:uFillTx/>
              <a:latin typeface="+mn-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Implications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endParaRPr kumimoji="0" lang="en-US" sz="2400" b="0" i="0" u="none" strike="noStrike" kern="1200" cap="none" spc="0" normalizeH="0" baseline="0" noProof="0" dirty="0">
              <a:ln>
                <a:noFill/>
              </a:ln>
              <a:effectLst/>
              <a:uLnTx/>
              <a:uFillTx/>
              <a:latin typeface="+mn-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a:ln>
                  <a:noFill/>
                </a:ln>
                <a:effectLst/>
                <a:uLnTx/>
                <a:uFillTx/>
                <a:latin typeface="+mn-lt"/>
                <a:ea typeface="+mn-ea"/>
                <a:cs typeface="+mn-cs"/>
              </a:rPr>
              <a:t>Conclusion - </a:t>
            </a:r>
            <a:r>
              <a:rPr kumimoji="0" lang="en-US" sz="2400" b="1" i="0" u="none" strike="noStrike" kern="1200" cap="none" spc="0" normalizeH="0" baseline="0" noProof="0" dirty="0">
                <a:ln>
                  <a:noFill/>
                </a:ln>
                <a:effectLst/>
                <a:uLnTx/>
                <a:uFillTx/>
                <a:latin typeface="+mn-lt"/>
                <a:ea typeface="+mn-ea"/>
                <a:cs typeface="+mn-cs"/>
                <a:sym typeface="Symbol" pitchFamily="18" charset="2"/>
              </a:rPr>
              <a:t></a:t>
            </a:r>
            <a:endParaRPr kumimoji="0" lang="en-US" sz="2400" b="0" i="0" u="none" strike="noStrike" kern="1200" cap="none" spc="0" normalizeH="0" baseline="0" noProof="0" dirty="0">
              <a:ln>
                <a:noFill/>
              </a:ln>
              <a:effectLst/>
              <a:uLnTx/>
              <a:uFillTx/>
              <a:latin typeface="+mn-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US" sz="2400" b="1" i="0" u="none" strike="noStrike" kern="1200" cap="none" spc="0" normalizeH="0" baseline="0" noProof="0" dirty="0">
                <a:ln>
                  <a:noFill/>
                </a:ln>
                <a:effectLst/>
                <a:uLnTx/>
                <a:uFillTx/>
                <a:latin typeface="+mn-lt"/>
                <a:ea typeface="+mn-ea"/>
                <a:cs typeface="+mn-cs"/>
              </a:rPr>
              <a:t>References</a:t>
            </a:r>
          </a:p>
        </p:txBody>
      </p:sp>
      <p:sp>
        <p:nvSpPr>
          <p:cNvPr id="8" name="Rectangle 2"/>
          <p:cNvSpPr txBox="1">
            <a:spLocks noChangeArrowheads="1"/>
          </p:cNvSpPr>
          <p:nvPr/>
        </p:nvSpPr>
        <p:spPr>
          <a:xfrm>
            <a:off x="457200" y="533400"/>
            <a:ext cx="7498080" cy="9144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a:ln>
                  <a:noFill/>
                </a:ln>
                <a:solidFill>
                  <a:schemeClr val="tx1"/>
                </a:solidFill>
                <a:effectLst/>
                <a:uLnTx/>
                <a:uFillTx/>
                <a:latin typeface="+mj-lt"/>
                <a:ea typeface="+mj-ea"/>
                <a:cs typeface="+mj-cs"/>
              </a:rPr>
              <a:t>Overall Paper Organization</a:t>
            </a:r>
            <a:endParaRPr kumimoji="0" lang="en-US" sz="3600" b="0"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33720231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80999" y="1219200"/>
            <a:ext cx="8229601" cy="1200329"/>
          </a:xfrm>
          <a:prstGeom prst="rect">
            <a:avLst/>
          </a:prstGeom>
          <a:noFill/>
        </p:spPr>
        <p:txBody>
          <a:bodyPr wrap="square" rtlCol="0">
            <a:spAutoFit/>
          </a:bodyPr>
          <a:lstStyle/>
          <a:p>
            <a:pPr>
              <a:defRPr/>
            </a:pPr>
            <a:endParaRPr lang="en-US" sz="2400" dirty="0">
              <a:latin typeface="Times New Roman" pitchFamily="18" charset="0"/>
              <a:cs typeface="Times New Roman" pitchFamily="18" charset="0"/>
            </a:endParaRPr>
          </a:p>
          <a:p>
            <a:pPr>
              <a:defRPr/>
            </a:pPr>
            <a:endParaRPr lang="en-US" sz="2400" dirty="0">
              <a:latin typeface="Times New Roman" pitchFamily="18" charset="0"/>
              <a:cs typeface="Times New Roman" pitchFamily="18" charset="0"/>
            </a:endParaRPr>
          </a:p>
          <a:p>
            <a:pPr>
              <a:defRPr/>
            </a:pPr>
            <a:endParaRPr lang="en-US" sz="2400" dirty="0"/>
          </a:p>
        </p:txBody>
      </p:sp>
      <p:sp>
        <p:nvSpPr>
          <p:cNvPr id="7" name="Title 1"/>
          <p:cNvSpPr txBox="1">
            <a:spLocks/>
          </p:cNvSpPr>
          <p:nvPr/>
        </p:nvSpPr>
        <p:spPr>
          <a:xfrm>
            <a:off x="685800" y="609600"/>
            <a:ext cx="7498080" cy="533400"/>
          </a:xfrm>
          <a:prstGeom prst="rect">
            <a:avLst/>
          </a:prstGeom>
        </p:spPr>
        <p:txBody>
          <a:bodyPr vert="horz" lIns="91440" tIns="45720" rIns="91440" bIns="45720" rtlCol="0" anchor="ctr">
            <a:normAutofit fontScale="7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a:ln>
                  <a:noFill/>
                </a:ln>
                <a:solidFill>
                  <a:schemeClr val="tx1"/>
                </a:solidFill>
                <a:effectLst/>
                <a:uLnTx/>
                <a:uFillTx/>
                <a:latin typeface="+mj-lt"/>
                <a:ea typeface="+mj-ea"/>
                <a:cs typeface="+mj-cs"/>
              </a:rPr>
              <a:t>References</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Content Placeholder 2"/>
          <p:cNvSpPr txBox="1">
            <a:spLocks/>
          </p:cNvSpPr>
          <p:nvPr/>
        </p:nvSpPr>
        <p:spPr>
          <a:xfrm>
            <a:off x="1371600" y="1066800"/>
            <a:ext cx="7498080" cy="5410200"/>
          </a:xfrm>
          <a:prstGeom prst="rect">
            <a:avLst/>
          </a:prstGeom>
        </p:spPr>
        <p:txBody>
          <a:bodyPr vert="horz" lIns="91440" tIns="45720" rIns="91440" bIns="45720" rtlCol="0">
            <a:normAutofit fontScale="92500" lnSpcReduction="20000"/>
          </a:bodyPr>
          <a:lstStyle/>
          <a:p>
            <a:pPr marL="0" marR="0" lvl="0" indent="0" algn="just" defTabSz="914400" rtl="0" eaLnBrk="1" fontAlgn="auto" latinLnBrk="0" hangingPunct="1">
              <a:lnSpc>
                <a:spcPct val="100000"/>
              </a:lnSpc>
              <a:spcBef>
                <a:spcPts val="2400"/>
              </a:spcBef>
              <a:spcAft>
                <a:spcPts val="0"/>
              </a:spcAft>
              <a:buClrTx/>
              <a:buSzTx/>
              <a:buFont typeface="Arial" pitchFamily="34" charset="0"/>
              <a:buChar char="•"/>
              <a:tabLst/>
              <a:defRPr/>
            </a:pPr>
            <a:r>
              <a:rPr kumimoji="0" lang="en-US" sz="2400" b="0" i="0" u="none" strike="noStrike" kern="1200" cap="none" spc="0" normalizeH="0" baseline="0" noProof="0" dirty="0">
                <a:ln>
                  <a:noFill/>
                </a:ln>
                <a:effectLst/>
                <a:uLnTx/>
                <a:uFillTx/>
                <a:latin typeface="+mn-lt"/>
                <a:ea typeface="+mn-ea"/>
                <a:cs typeface="+mn-cs"/>
              </a:rPr>
              <a:t>Ensure all references cited in the research paper/PhD thesis are included.</a:t>
            </a:r>
          </a:p>
          <a:p>
            <a:pPr marL="0" marR="0" lvl="0" indent="0" algn="just" defTabSz="914400" rtl="0" eaLnBrk="1" fontAlgn="auto" latinLnBrk="0" hangingPunct="1">
              <a:lnSpc>
                <a:spcPct val="100000"/>
              </a:lnSpc>
              <a:spcBef>
                <a:spcPts val="2400"/>
              </a:spcBef>
              <a:spcAft>
                <a:spcPts val="0"/>
              </a:spcAft>
              <a:buClrTx/>
              <a:buSzTx/>
              <a:buFont typeface="Arial" pitchFamily="34" charset="0"/>
              <a:buChar char="•"/>
              <a:tabLst/>
              <a:defRPr/>
            </a:pPr>
            <a:r>
              <a:rPr kumimoji="0" lang="en-US" sz="2400" b="0" i="0" u="none" strike="noStrike" kern="1200" cap="none" spc="0" normalizeH="0" baseline="0" noProof="0" dirty="0">
                <a:ln>
                  <a:noFill/>
                </a:ln>
                <a:effectLst/>
                <a:uLnTx/>
                <a:uFillTx/>
                <a:latin typeface="+mn-lt"/>
                <a:ea typeface="+mn-ea"/>
                <a:cs typeface="+mn-cs"/>
              </a:rPr>
              <a:t>Use one of the standard reference styles for formatting the references</a:t>
            </a:r>
          </a:p>
          <a:p>
            <a:pPr marL="0" marR="0" lvl="0" indent="0" algn="just" defTabSz="914400" rtl="0" eaLnBrk="1" fontAlgn="auto" latinLnBrk="0" hangingPunct="1">
              <a:lnSpc>
                <a:spcPct val="100000"/>
              </a:lnSpc>
              <a:spcBef>
                <a:spcPts val="2400"/>
              </a:spcBef>
              <a:spcAft>
                <a:spcPts val="0"/>
              </a:spcAft>
              <a:buClrTx/>
              <a:buSzTx/>
              <a:buFont typeface="Arial" pitchFamily="34" charset="0"/>
              <a:buChar char="•"/>
              <a:tabLst/>
              <a:defRPr/>
            </a:pPr>
            <a:r>
              <a:rPr kumimoji="0" lang="en-US" sz="2400" b="0" i="0" u="none" strike="noStrike" kern="1200" cap="none" spc="0" normalizeH="0" baseline="0" noProof="0" dirty="0">
                <a:ln>
                  <a:noFill/>
                </a:ln>
                <a:effectLst/>
                <a:uLnTx/>
                <a:uFillTx/>
                <a:latin typeface="+mn-lt"/>
                <a:ea typeface="+mn-ea"/>
                <a:cs typeface="+mn-cs"/>
              </a:rPr>
              <a:t> The three most popular referencing styles are: APA, Harvard and IEEE</a:t>
            </a:r>
          </a:p>
          <a:p>
            <a:pPr marL="0" marR="0" lvl="0" indent="0" algn="just" defTabSz="914400" rtl="0" eaLnBrk="1" fontAlgn="auto" latinLnBrk="0" hangingPunct="1">
              <a:lnSpc>
                <a:spcPct val="100000"/>
              </a:lnSpc>
              <a:spcBef>
                <a:spcPts val="2400"/>
              </a:spcBef>
              <a:spcAft>
                <a:spcPts val="0"/>
              </a:spcAft>
              <a:buClrTx/>
              <a:buSzTx/>
              <a:buFont typeface="Arial" pitchFamily="34" charset="0"/>
              <a:buChar char="•"/>
              <a:tabLst/>
              <a:defRPr/>
            </a:pPr>
            <a:r>
              <a:rPr kumimoji="0" lang="en-US" sz="2400" b="0" i="0" u="none" strike="noStrike" kern="1200" cap="none" spc="0" normalizeH="0" baseline="0" noProof="0" dirty="0">
                <a:ln>
                  <a:noFill/>
                </a:ln>
                <a:effectLst/>
                <a:uLnTx/>
                <a:uFillTx/>
                <a:latin typeface="+mn-lt"/>
                <a:ea typeface="+mn-ea"/>
                <a:cs typeface="+mn-cs"/>
              </a:rPr>
              <a:t>Referencing styles should remain consistent </a:t>
            </a:r>
          </a:p>
          <a:p>
            <a:pPr marL="0" marR="0" lvl="0" indent="0" algn="just" defTabSz="914400" rtl="0" eaLnBrk="1" fontAlgn="auto" latinLnBrk="0" hangingPunct="1">
              <a:lnSpc>
                <a:spcPct val="100000"/>
              </a:lnSpc>
              <a:spcBef>
                <a:spcPts val="2400"/>
              </a:spcBef>
              <a:spcAft>
                <a:spcPts val="0"/>
              </a:spcAft>
              <a:buClrTx/>
              <a:buSzTx/>
              <a:buFont typeface="Arial" pitchFamily="34" charset="0"/>
              <a:buChar char="•"/>
              <a:tabLst/>
              <a:defRPr/>
            </a:pPr>
            <a:r>
              <a:rPr kumimoji="0" lang="en-US" sz="2400" b="0" i="0" u="none" strike="noStrike" kern="1200" cap="none" spc="0" normalizeH="0" baseline="0" noProof="0" dirty="0">
                <a:ln>
                  <a:noFill/>
                </a:ln>
                <a:effectLst/>
                <a:uLnTx/>
                <a:uFillTx/>
                <a:latin typeface="+mn-lt"/>
                <a:ea typeface="+mn-ea"/>
                <a:cs typeface="+mn-cs"/>
              </a:rPr>
              <a:t>Ensure that all the references quoted in the text are elaborated</a:t>
            </a:r>
          </a:p>
          <a:p>
            <a:pPr marL="0" marR="0" lvl="0" indent="0" algn="just" defTabSz="914400" rtl="0" eaLnBrk="1" fontAlgn="auto" latinLnBrk="0" hangingPunct="1">
              <a:lnSpc>
                <a:spcPct val="100000"/>
              </a:lnSpc>
              <a:spcBef>
                <a:spcPts val="2400"/>
              </a:spcBef>
              <a:spcAft>
                <a:spcPts val="0"/>
              </a:spcAft>
              <a:buClrTx/>
              <a:buSzTx/>
              <a:buFont typeface="Arial" pitchFamily="34" charset="0"/>
              <a:buChar char="•"/>
              <a:tabLst/>
              <a:defRPr/>
            </a:pPr>
            <a:r>
              <a:rPr kumimoji="0" lang="en-US" sz="2400" b="0" i="0" u="none" strike="noStrike" kern="1200" cap="none" spc="0" normalizeH="0" baseline="0" noProof="0" dirty="0">
                <a:ln>
                  <a:noFill/>
                </a:ln>
                <a:effectLst/>
                <a:uLnTx/>
                <a:uFillTx/>
                <a:latin typeface="+mn-lt"/>
                <a:ea typeface="+mn-ea"/>
                <a:cs typeface="+mn-cs"/>
              </a:rPr>
              <a:t>References not quoted in the text should not be included under references</a:t>
            </a:r>
          </a:p>
          <a:p>
            <a:pPr marL="0" marR="0" lvl="0" indent="0" algn="just" defTabSz="914400" rtl="0" eaLnBrk="1" fontAlgn="auto" latinLnBrk="0" hangingPunct="1">
              <a:lnSpc>
                <a:spcPct val="100000"/>
              </a:lnSpc>
              <a:spcBef>
                <a:spcPts val="2400"/>
              </a:spcBef>
              <a:spcAft>
                <a:spcPts val="0"/>
              </a:spcAft>
              <a:buClrTx/>
              <a:buSzTx/>
              <a:buFont typeface="Arial" pitchFamily="34" charset="0"/>
              <a:buChar char="•"/>
              <a:tabLst/>
              <a:defRPr/>
            </a:pPr>
            <a:r>
              <a:rPr kumimoji="0" lang="en-US" sz="2400" b="0" i="0" u="none" strike="noStrike" kern="1200" cap="none" spc="0" normalizeH="0" baseline="0" noProof="0" dirty="0">
                <a:ln>
                  <a:noFill/>
                </a:ln>
                <a:effectLst/>
                <a:uLnTx/>
                <a:uFillTx/>
                <a:latin typeface="+mn-lt"/>
                <a:ea typeface="+mn-ea"/>
                <a:cs typeface="+mn-cs"/>
              </a:rPr>
              <a:t>You may add bibliography separately</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Tree>
    <p:extLst>
      <p:ext uri="{BB962C8B-B14F-4D97-AF65-F5344CB8AC3E}">
        <p14:creationId xmlns:p14="http://schemas.microsoft.com/office/powerpoint/2010/main" val="500327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435608" y="0"/>
            <a:ext cx="7498080" cy="838200"/>
          </a:xfrm>
        </p:spPr>
        <p:txBody>
          <a:bodyPr>
            <a:normAutofit/>
          </a:bodyPr>
          <a:lstStyle/>
          <a:p>
            <a:r>
              <a:rPr lang="en-US" sz="3600" dirty="0"/>
              <a:t>Overall papers Structure </a:t>
            </a:r>
          </a:p>
        </p:txBody>
      </p:sp>
      <p:sp>
        <p:nvSpPr>
          <p:cNvPr id="6147" name="Rectangle 3"/>
          <p:cNvSpPr>
            <a:spLocks noGrp="1" noChangeArrowheads="1"/>
          </p:cNvSpPr>
          <p:nvPr>
            <p:ph idx="1"/>
          </p:nvPr>
        </p:nvSpPr>
        <p:spPr>
          <a:xfrm>
            <a:off x="1143000" y="914400"/>
            <a:ext cx="7790688" cy="5715000"/>
          </a:xfrm>
        </p:spPr>
        <p:txBody>
          <a:bodyPr>
            <a:normAutofit/>
          </a:bodyPr>
          <a:lstStyle/>
          <a:p>
            <a:pPr>
              <a:lnSpc>
                <a:spcPct val="90000"/>
              </a:lnSpc>
              <a:spcBef>
                <a:spcPts val="1800"/>
              </a:spcBef>
            </a:pPr>
            <a:r>
              <a:rPr lang="en-US" sz="2400" b="1" dirty="0">
                <a:solidFill>
                  <a:schemeClr val="tx2"/>
                </a:solidFill>
              </a:rPr>
              <a:t>Title</a:t>
            </a:r>
            <a:r>
              <a:rPr lang="en-US" sz="2400" dirty="0">
                <a:solidFill>
                  <a:schemeClr val="tx2"/>
                </a:solidFill>
              </a:rPr>
              <a:t> </a:t>
            </a:r>
          </a:p>
          <a:p>
            <a:pPr>
              <a:lnSpc>
                <a:spcPct val="90000"/>
              </a:lnSpc>
              <a:spcBef>
                <a:spcPts val="1800"/>
              </a:spcBef>
            </a:pPr>
            <a:r>
              <a:rPr lang="en-US" sz="2400" dirty="0"/>
              <a:t>Abstract</a:t>
            </a:r>
            <a:endParaRPr lang="en-US" sz="2400" dirty="0">
              <a:solidFill>
                <a:schemeClr val="tx2"/>
              </a:solidFill>
            </a:endParaRPr>
          </a:p>
          <a:p>
            <a:pPr>
              <a:lnSpc>
                <a:spcPct val="90000"/>
              </a:lnSpc>
              <a:spcBef>
                <a:spcPts val="1800"/>
              </a:spcBef>
            </a:pPr>
            <a:r>
              <a:rPr lang="en-US" sz="2400" dirty="0"/>
              <a:t>Introduction</a:t>
            </a:r>
            <a:endParaRPr lang="en-US" sz="2400" dirty="0">
              <a:solidFill>
                <a:schemeClr val="tx2"/>
              </a:solidFill>
            </a:endParaRPr>
          </a:p>
          <a:p>
            <a:pPr>
              <a:lnSpc>
                <a:spcPct val="90000"/>
              </a:lnSpc>
              <a:spcBef>
                <a:spcPts val="1800"/>
              </a:spcBef>
            </a:pPr>
            <a:r>
              <a:rPr lang="en-US" sz="2400" dirty="0"/>
              <a:t>Conceptual Frame and Literature Review</a:t>
            </a:r>
          </a:p>
          <a:p>
            <a:pPr>
              <a:lnSpc>
                <a:spcPct val="90000"/>
              </a:lnSpc>
              <a:spcBef>
                <a:spcPts val="1800"/>
              </a:spcBef>
            </a:pPr>
            <a:r>
              <a:rPr lang="en-US" sz="2400" dirty="0"/>
              <a:t>Methodology</a:t>
            </a:r>
          </a:p>
          <a:p>
            <a:pPr>
              <a:lnSpc>
                <a:spcPct val="90000"/>
              </a:lnSpc>
              <a:spcBef>
                <a:spcPts val="1800"/>
              </a:spcBef>
            </a:pPr>
            <a:r>
              <a:rPr lang="en-US" sz="2400" dirty="0"/>
              <a:t>Results</a:t>
            </a:r>
          </a:p>
          <a:p>
            <a:pPr>
              <a:lnSpc>
                <a:spcPct val="90000"/>
              </a:lnSpc>
              <a:spcBef>
                <a:spcPts val="1800"/>
              </a:spcBef>
            </a:pPr>
            <a:r>
              <a:rPr lang="en-US" sz="2400" dirty="0"/>
              <a:t>Discussion</a:t>
            </a:r>
          </a:p>
          <a:p>
            <a:pPr>
              <a:lnSpc>
                <a:spcPct val="90000"/>
              </a:lnSpc>
              <a:spcBef>
                <a:spcPts val="1800"/>
              </a:spcBef>
            </a:pPr>
            <a:r>
              <a:rPr lang="en-US" sz="2400" dirty="0"/>
              <a:t>Limitations</a:t>
            </a:r>
          </a:p>
          <a:p>
            <a:pPr>
              <a:lnSpc>
                <a:spcPct val="90000"/>
              </a:lnSpc>
              <a:spcBef>
                <a:spcPts val="1800"/>
              </a:spcBef>
            </a:pPr>
            <a:r>
              <a:rPr lang="en-US" sz="2400" dirty="0"/>
              <a:t>Conclusion</a:t>
            </a:r>
          </a:p>
          <a:p>
            <a:pPr>
              <a:lnSpc>
                <a:spcPct val="90000"/>
              </a:lnSpc>
              <a:spcBef>
                <a:spcPts val="1800"/>
              </a:spcBef>
            </a:pPr>
            <a:r>
              <a:rPr lang="en-US" sz="2400" dirty="0"/>
              <a:t>References</a:t>
            </a:r>
          </a:p>
          <a:p>
            <a:pPr>
              <a:lnSpc>
                <a:spcPct val="90000"/>
              </a:lnSpc>
              <a:spcBef>
                <a:spcPts val="2400"/>
              </a:spcBef>
              <a:buNone/>
            </a:pPr>
            <a:endParaRPr lang="en-US" sz="2400" dirty="0"/>
          </a:p>
          <a:p>
            <a:pPr>
              <a:lnSpc>
                <a:spcPct val="90000"/>
              </a:lnSpc>
              <a:spcBef>
                <a:spcPts val="2400"/>
              </a:spcBef>
              <a:buNone/>
            </a:pPr>
            <a:endParaRPr lang="en-US" sz="2400" dirty="0"/>
          </a:p>
        </p:txBody>
      </p:sp>
      <p:sp>
        <p:nvSpPr>
          <p:cNvPr id="6" name="Slide Number Placeholder 5"/>
          <p:cNvSpPr>
            <a:spLocks noGrp="1"/>
          </p:cNvSpPr>
          <p:nvPr>
            <p:ph type="sldNum" sz="quarter" idx="12"/>
          </p:nvPr>
        </p:nvSpPr>
        <p:spPr/>
        <p:txBody>
          <a:bodyPr/>
          <a:lstStyle/>
          <a:p>
            <a:fld id="{09C5B532-6AAF-4880-AB6D-EC2A6988AFF4}" type="slidenum">
              <a:rPr lang="en-US"/>
              <a:pPr/>
              <a:t>6</a:t>
            </a:fld>
            <a:endParaRPr lang="en-US"/>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80999" y="1219200"/>
            <a:ext cx="8229601" cy="1200329"/>
          </a:xfrm>
          <a:prstGeom prst="rect">
            <a:avLst/>
          </a:prstGeom>
          <a:noFill/>
        </p:spPr>
        <p:txBody>
          <a:bodyPr wrap="square" rtlCol="0">
            <a:spAutoFit/>
          </a:bodyPr>
          <a:lstStyle/>
          <a:p>
            <a:pPr>
              <a:defRPr/>
            </a:pPr>
            <a:endParaRPr lang="en-US" sz="2400" dirty="0">
              <a:latin typeface="Times New Roman" pitchFamily="18" charset="0"/>
              <a:cs typeface="Times New Roman" pitchFamily="18" charset="0"/>
            </a:endParaRPr>
          </a:p>
          <a:p>
            <a:pPr>
              <a:defRPr/>
            </a:pPr>
            <a:endParaRPr lang="en-US" sz="2400" dirty="0">
              <a:latin typeface="Times New Roman" pitchFamily="18" charset="0"/>
              <a:cs typeface="Times New Roman" pitchFamily="18" charset="0"/>
            </a:endParaRPr>
          </a:p>
          <a:p>
            <a:pPr>
              <a:defRPr/>
            </a:pPr>
            <a:endParaRPr lang="en-US" sz="2400" dirty="0"/>
          </a:p>
        </p:txBody>
      </p:sp>
      <p:sp>
        <p:nvSpPr>
          <p:cNvPr id="6" name="Rectangle 5"/>
          <p:cNvSpPr/>
          <p:nvPr/>
        </p:nvSpPr>
        <p:spPr>
          <a:xfrm>
            <a:off x="2209800" y="1905000"/>
            <a:ext cx="4572000" cy="1569660"/>
          </a:xfrm>
          <a:prstGeom prst="rect">
            <a:avLst/>
          </a:prstGeom>
        </p:spPr>
        <p:txBody>
          <a:bodyPr>
            <a:spAutoFit/>
          </a:bodyPr>
          <a:lstStyle/>
          <a:p>
            <a:pPr algn="ctr"/>
            <a:r>
              <a:rPr lang="en-US" sz="4800" b="1" dirty="0"/>
              <a:t>Thank you for listening.</a:t>
            </a:r>
          </a:p>
        </p:txBody>
      </p:sp>
    </p:spTree>
    <p:extLst>
      <p:ext uri="{BB962C8B-B14F-4D97-AF65-F5344CB8AC3E}">
        <p14:creationId xmlns:p14="http://schemas.microsoft.com/office/powerpoint/2010/main" val="26651146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normAutofit/>
          </a:bodyPr>
          <a:lstStyle/>
          <a:p>
            <a:r>
              <a:rPr lang="en-US" sz="3600" dirty="0"/>
              <a:t>The Paper Title</a:t>
            </a:r>
          </a:p>
        </p:txBody>
      </p:sp>
      <p:sp>
        <p:nvSpPr>
          <p:cNvPr id="70659" name="Rectangle 3"/>
          <p:cNvSpPr>
            <a:spLocks noGrp="1" noChangeArrowheads="1"/>
          </p:cNvSpPr>
          <p:nvPr>
            <p:ph idx="1"/>
          </p:nvPr>
        </p:nvSpPr>
        <p:spPr>
          <a:xfrm>
            <a:off x="876300" y="2362200"/>
            <a:ext cx="7391400" cy="4191000"/>
          </a:xfrm>
        </p:spPr>
        <p:txBody>
          <a:bodyPr/>
          <a:lstStyle/>
          <a:p>
            <a:pPr>
              <a:spcBef>
                <a:spcPts val="3000"/>
              </a:spcBef>
            </a:pPr>
            <a:r>
              <a:rPr lang="en-US" dirty="0"/>
              <a:t>Good Title Characteristics</a:t>
            </a:r>
          </a:p>
          <a:p>
            <a:pPr>
              <a:spcBef>
                <a:spcPts val="3000"/>
              </a:spcBef>
            </a:pPr>
            <a:r>
              <a:rPr lang="en-US" dirty="0"/>
              <a:t>Examples of Good and Bad Titles</a:t>
            </a:r>
          </a:p>
        </p:txBody>
      </p:sp>
      <p:sp>
        <p:nvSpPr>
          <p:cNvPr id="6" name="Slide Number Placeholder 5"/>
          <p:cNvSpPr>
            <a:spLocks noGrp="1"/>
          </p:cNvSpPr>
          <p:nvPr>
            <p:ph type="sldNum" sz="quarter" idx="12"/>
          </p:nvPr>
        </p:nvSpPr>
        <p:spPr/>
        <p:txBody>
          <a:bodyPr/>
          <a:lstStyle/>
          <a:p>
            <a:fld id="{936ED6FD-5153-4D83-8025-D0DD9C5A2037}" type="slidenum">
              <a:rPr lang="en-US"/>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p:txBody>
          <a:bodyPr>
            <a:normAutofit/>
          </a:bodyPr>
          <a:lstStyle/>
          <a:p>
            <a:r>
              <a:rPr lang="en-US" sz="3600" dirty="0"/>
              <a:t>Good Title Characteristics</a:t>
            </a:r>
          </a:p>
        </p:txBody>
      </p:sp>
      <p:sp>
        <p:nvSpPr>
          <p:cNvPr id="151555" name="Rectangle 3"/>
          <p:cNvSpPr>
            <a:spLocks noGrp="1" noChangeArrowheads="1"/>
          </p:cNvSpPr>
          <p:nvPr>
            <p:ph idx="1"/>
          </p:nvPr>
        </p:nvSpPr>
        <p:spPr>
          <a:xfrm>
            <a:off x="1295400" y="2514599"/>
            <a:ext cx="6680200" cy="3725333"/>
          </a:xfrm>
        </p:spPr>
        <p:txBody>
          <a:bodyPr/>
          <a:lstStyle/>
          <a:p>
            <a:pPr>
              <a:spcBef>
                <a:spcPts val="3000"/>
              </a:spcBef>
            </a:pPr>
            <a:r>
              <a:rPr lang="en-US" dirty="0"/>
              <a:t>Says precisely what the Research is about</a:t>
            </a:r>
          </a:p>
          <a:p>
            <a:pPr>
              <a:spcBef>
                <a:spcPts val="3000"/>
              </a:spcBef>
            </a:pPr>
            <a:r>
              <a:rPr lang="en-US" dirty="0"/>
              <a:t>Is short</a:t>
            </a:r>
          </a:p>
          <a:p>
            <a:pPr>
              <a:spcBef>
                <a:spcPts val="3000"/>
              </a:spcBef>
            </a:pPr>
            <a:r>
              <a:rPr lang="en-US" dirty="0"/>
              <a:t>Does not have multiple sub-clauses</a:t>
            </a:r>
          </a:p>
        </p:txBody>
      </p:sp>
      <p:sp>
        <p:nvSpPr>
          <p:cNvPr id="6" name="Slide Number Placeholder 5"/>
          <p:cNvSpPr>
            <a:spLocks noGrp="1"/>
          </p:cNvSpPr>
          <p:nvPr>
            <p:ph type="sldNum" sz="quarter" idx="12"/>
          </p:nvPr>
        </p:nvSpPr>
        <p:spPr/>
        <p:txBody>
          <a:bodyPr/>
          <a:lstStyle/>
          <a:p>
            <a:fld id="{BB475ED0-4264-4278-8AF8-620F26EA5BA1}" type="slidenum">
              <a:rPr lang="en-US"/>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a:xfrm>
            <a:off x="1176866" y="915337"/>
            <a:ext cx="6798734" cy="532463"/>
          </a:xfrm>
        </p:spPr>
        <p:txBody>
          <a:bodyPr>
            <a:normAutofit fontScale="90000"/>
          </a:bodyPr>
          <a:lstStyle/>
          <a:p>
            <a:r>
              <a:rPr lang="en-US" sz="3600" dirty="0"/>
              <a:t>Examples of Good Titles</a:t>
            </a:r>
          </a:p>
        </p:txBody>
      </p:sp>
      <p:sp>
        <p:nvSpPr>
          <p:cNvPr id="152579" name="Rectangle 3"/>
          <p:cNvSpPr>
            <a:spLocks noGrp="1" noChangeArrowheads="1"/>
          </p:cNvSpPr>
          <p:nvPr>
            <p:ph idx="1"/>
          </p:nvPr>
        </p:nvSpPr>
        <p:spPr>
          <a:xfrm>
            <a:off x="762000" y="2275114"/>
            <a:ext cx="7620000" cy="3211286"/>
          </a:xfrm>
        </p:spPr>
        <p:txBody>
          <a:bodyPr>
            <a:normAutofit fontScale="92500" lnSpcReduction="20000"/>
          </a:bodyPr>
          <a:lstStyle/>
          <a:p>
            <a:pPr algn="just">
              <a:spcBef>
                <a:spcPts val="2400"/>
              </a:spcBef>
            </a:pPr>
            <a:r>
              <a:rPr lang="en-US" sz="1900" dirty="0"/>
              <a:t>Impact of Customer Satisfaction on Repurchase Intention in Banking Services</a:t>
            </a:r>
          </a:p>
          <a:p>
            <a:pPr algn="just">
              <a:spcBef>
                <a:spcPts val="2400"/>
              </a:spcBef>
            </a:pPr>
            <a:r>
              <a:rPr lang="en-US" sz="1900" dirty="0"/>
              <a:t>Impediments to Supply Chain Effectiveness in Pharmaceutical Industry</a:t>
            </a:r>
          </a:p>
          <a:p>
            <a:pPr marL="365760" lvl="1" indent="-283464" algn="just">
              <a:spcBef>
                <a:spcPts val="2400"/>
              </a:spcBef>
              <a:buSzPct val="80000"/>
            </a:pPr>
            <a:r>
              <a:rPr lang="en-US" sz="1900" dirty="0"/>
              <a:t>Tells readers precisely what paper is about</a:t>
            </a:r>
          </a:p>
          <a:p>
            <a:pPr marL="365760" lvl="1" indent="-283464" algn="just">
              <a:spcBef>
                <a:spcPts val="2400"/>
              </a:spcBef>
              <a:buSzPct val="80000"/>
              <a:buFont typeface="Arial" pitchFamily="34" charset="0"/>
              <a:buChar char="•"/>
            </a:pPr>
            <a:r>
              <a:rPr lang="en-US" sz="1900" dirty="0"/>
              <a:t>Antecedents to Customer Loyalty in Ready Made Garment Industry</a:t>
            </a:r>
          </a:p>
          <a:p>
            <a:pPr marL="365760" lvl="1" indent="-283464" algn="just">
              <a:spcBef>
                <a:spcPts val="2400"/>
              </a:spcBef>
              <a:buSzPct val="80000"/>
            </a:pPr>
            <a:r>
              <a:rPr lang="en-US" sz="1900" dirty="0"/>
              <a:t>Short, to the point</a:t>
            </a:r>
          </a:p>
          <a:p>
            <a:endParaRPr lang="en-US" sz="2800" dirty="0"/>
          </a:p>
        </p:txBody>
      </p:sp>
      <p:sp>
        <p:nvSpPr>
          <p:cNvPr id="6" name="Slide Number Placeholder 5"/>
          <p:cNvSpPr>
            <a:spLocks noGrp="1"/>
          </p:cNvSpPr>
          <p:nvPr>
            <p:ph type="sldNum" sz="quarter" idx="12"/>
          </p:nvPr>
        </p:nvSpPr>
        <p:spPr/>
        <p:txBody>
          <a:bodyPr/>
          <a:lstStyle/>
          <a:p>
            <a:fld id="{DD1163A7-052B-4752-911D-FE119C1CE651}" type="slidenum">
              <a:rPr lang="en-US"/>
              <a:pPr/>
              <a:t>9</a:t>
            </a:fld>
            <a:endParaRPr lang="en-US"/>
          </a:p>
        </p:txBody>
      </p:sp>
    </p:spTree>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{5CBD8BA5-1339-6145-9513-5BED7B34B40C}tf10001069</Template>
  <TotalTime>5313</TotalTime>
  <Words>3203</Words>
  <Application>Microsoft Macintosh PowerPoint</Application>
  <PresentationFormat>On-screen Show (4:3)</PresentationFormat>
  <Paragraphs>542</Paragraphs>
  <Slides>60</Slides>
  <Notes>35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60</vt:i4>
      </vt:variant>
    </vt:vector>
  </HeadingPairs>
  <TitlesOfParts>
    <vt:vector size="66" baseType="lpstr">
      <vt:lpstr>Arial</vt:lpstr>
      <vt:lpstr>Calibri</vt:lpstr>
      <vt:lpstr>Century Gothic</vt:lpstr>
      <vt:lpstr>Times New Roman</vt:lpstr>
      <vt:lpstr>Wingdings 3</vt:lpstr>
      <vt:lpstr>Wisp</vt:lpstr>
      <vt:lpstr>    Research Paper writing </vt:lpstr>
      <vt:lpstr>Introduction</vt:lpstr>
      <vt:lpstr>PowerPoint Presentation</vt:lpstr>
      <vt:lpstr>In simple words</vt:lpstr>
      <vt:lpstr>Classification of Research Papers</vt:lpstr>
      <vt:lpstr>Overall papers Structure </vt:lpstr>
      <vt:lpstr>The Paper Title</vt:lpstr>
      <vt:lpstr>Good Title Characteristics</vt:lpstr>
      <vt:lpstr>Examples of Good Titles</vt:lpstr>
      <vt:lpstr>Examples of Bad Titles</vt:lpstr>
      <vt:lpstr>Checking Titles</vt:lpstr>
      <vt:lpstr>Overall Paper Organization</vt:lpstr>
      <vt:lpstr>Purpose of Abstract/Executive Summary</vt:lpstr>
      <vt:lpstr>Purpose of Abstract</vt:lpstr>
      <vt:lpstr>Purpose of Abstract</vt:lpstr>
      <vt:lpstr>What Should be in an Abstract?</vt:lpstr>
      <vt:lpstr>Abstract - Title</vt:lpstr>
      <vt:lpstr>Abstract - Objective of Paper</vt:lpstr>
      <vt:lpstr>Abstract - Methods Used</vt:lpstr>
      <vt:lpstr>Abstract - Main Research Findings</vt:lpstr>
      <vt:lpstr>Abstract - Conclusions</vt:lpstr>
      <vt:lpstr>Common Problems with Abstracts</vt:lpstr>
      <vt:lpstr>Overall Paper Organization</vt:lpstr>
      <vt:lpstr>The Introduction</vt:lpstr>
      <vt:lpstr>Purpose of the Introduction</vt:lpstr>
      <vt:lpstr>Why are Introductions Important</vt:lpstr>
      <vt:lpstr>What an Introduction Contains</vt:lpstr>
      <vt:lpstr>What an Introduction May Contain</vt:lpstr>
      <vt:lpstr>Common Problems with Introductions</vt:lpstr>
      <vt:lpstr>Check List for Introductions</vt:lpstr>
      <vt:lpstr>Overall Paper Organization</vt:lpstr>
      <vt:lpstr>Literature Review</vt:lpstr>
      <vt:lpstr>Why Write a Literature Review?</vt:lpstr>
      <vt:lpstr>Questions, a Literature Review Answers</vt:lpstr>
      <vt:lpstr>Questions a Literature Review Answers</vt:lpstr>
      <vt:lpstr>Common Mistakes in Literature Reviews</vt:lpstr>
      <vt:lpstr>Characteristics of Poor Literature Review</vt:lpstr>
      <vt:lpstr>Characteristics of Good literature Review</vt:lpstr>
      <vt:lpstr>Suggestions for Writing a Literature Review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Rutgers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Writing Technical Papers in English</dc:title>
  <dc:creator>CAIP Center</dc:creator>
  <cp:lastModifiedBy>Mansi Tiwari</cp:lastModifiedBy>
  <cp:revision>190</cp:revision>
  <dcterms:created xsi:type="dcterms:W3CDTF">2006-10-05T14:47:36Z</dcterms:created>
  <dcterms:modified xsi:type="dcterms:W3CDTF">2021-02-27T14:00:53Z</dcterms:modified>
</cp:coreProperties>
</file>