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68" r:id="rId3"/>
    <p:sldId id="269" r:id="rId4"/>
    <p:sldId id="270" r:id="rId5"/>
    <p:sldId id="271" r:id="rId6"/>
    <p:sldId id="333" r:id="rId7"/>
    <p:sldId id="334" r:id="rId8"/>
    <p:sldId id="336" r:id="rId9"/>
    <p:sldId id="277" r:id="rId10"/>
    <p:sldId id="282" r:id="rId11"/>
    <p:sldId id="283" r:id="rId12"/>
    <p:sldId id="284" r:id="rId13"/>
    <p:sldId id="285" r:id="rId14"/>
    <p:sldId id="286" r:id="rId15"/>
    <p:sldId id="287" r:id="rId16"/>
    <p:sldId id="337" r:id="rId17"/>
    <p:sldId id="338" r:id="rId18"/>
    <p:sldId id="288" r:id="rId19"/>
    <p:sldId id="339" r:id="rId20"/>
    <p:sldId id="267" r:id="rId21"/>
    <p:sldId id="289" r:id="rId22"/>
    <p:sldId id="290" r:id="rId23"/>
    <p:sldId id="291" r:id="rId24"/>
    <p:sldId id="292" r:id="rId25"/>
    <p:sldId id="340" r:id="rId26"/>
    <p:sldId id="293" r:id="rId27"/>
    <p:sldId id="296" r:id="rId28"/>
    <p:sldId id="341" r:id="rId29"/>
    <p:sldId id="302" r:id="rId30"/>
    <p:sldId id="304" r:id="rId31"/>
    <p:sldId id="305" r:id="rId32"/>
    <p:sldId id="306" r:id="rId33"/>
    <p:sldId id="310"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46" autoAdjust="0"/>
    <p:restoredTop sz="94663"/>
  </p:normalViewPr>
  <p:slideViewPr>
    <p:cSldViewPr>
      <p:cViewPr varScale="1">
        <p:scale>
          <a:sx n="117" d="100"/>
          <a:sy n="117" d="100"/>
        </p:scale>
        <p:origin x="1432"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E4A387-282B-6846-B160-B3AD7686E424}" type="datetimeFigureOut">
              <a:rPr lang="en-US" smtClean="0"/>
              <a:t>2/27/21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4FBD5D-D4BB-F046-ABAA-61D99BD25C23}" type="slidenum">
              <a:rPr lang="en-US" smtClean="0"/>
              <a:t>‹#›</a:t>
            </a:fld>
            <a:endParaRPr lang="en-US"/>
          </a:p>
        </p:txBody>
      </p:sp>
    </p:spTree>
    <p:extLst>
      <p:ext uri="{BB962C8B-B14F-4D97-AF65-F5344CB8AC3E}">
        <p14:creationId xmlns:p14="http://schemas.microsoft.com/office/powerpoint/2010/main" val="3370086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37EBCB2-8E7A-4DA9-A472-E284EABF29CA}" type="datetimeFigureOut">
              <a:rPr lang="en-US" smtClean="0"/>
              <a:pPr/>
              <a:t>2/27/21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A07330-7F50-402D-BD82-05CD5E73CE1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7EBCB2-8E7A-4DA9-A472-E284EABF29CA}" type="datetimeFigureOut">
              <a:rPr lang="en-US" smtClean="0"/>
              <a:pPr/>
              <a:t>2/27/21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A07330-7F50-402D-BD82-05CD5E73CE1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7EBCB2-8E7A-4DA9-A472-E284EABF29CA}" type="datetimeFigureOut">
              <a:rPr lang="en-US" smtClean="0"/>
              <a:pPr/>
              <a:t>2/27/21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A07330-7F50-402D-BD82-05CD5E73CE1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7EBCB2-8E7A-4DA9-A472-E284EABF29CA}" type="datetimeFigureOut">
              <a:rPr lang="en-US" smtClean="0"/>
              <a:pPr/>
              <a:t>2/27/21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A07330-7F50-402D-BD82-05CD5E73CE1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7EBCB2-8E7A-4DA9-A472-E284EABF29CA}" type="datetimeFigureOut">
              <a:rPr lang="en-US" smtClean="0"/>
              <a:pPr/>
              <a:t>2/27/21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A07330-7F50-402D-BD82-05CD5E73CE1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37EBCB2-8E7A-4DA9-A472-E284EABF29CA}" type="datetimeFigureOut">
              <a:rPr lang="en-US" smtClean="0"/>
              <a:pPr/>
              <a:t>2/27/21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A07330-7F50-402D-BD82-05CD5E73CE1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7EBCB2-8E7A-4DA9-A472-E284EABF29CA}" type="datetimeFigureOut">
              <a:rPr lang="en-US" smtClean="0"/>
              <a:pPr/>
              <a:t>2/27/21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A07330-7F50-402D-BD82-05CD5E73CE1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37EBCB2-8E7A-4DA9-A472-E284EABF29CA}" type="datetimeFigureOut">
              <a:rPr lang="en-US" smtClean="0"/>
              <a:pPr/>
              <a:t>2/27/21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A07330-7F50-402D-BD82-05CD5E73CE1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7EBCB2-8E7A-4DA9-A472-E284EABF29CA}" type="datetimeFigureOut">
              <a:rPr lang="en-US" smtClean="0"/>
              <a:pPr/>
              <a:t>2/27/21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A07330-7F50-402D-BD82-05CD5E73CE1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7EBCB2-8E7A-4DA9-A472-E284EABF29CA}" type="datetimeFigureOut">
              <a:rPr lang="en-US" smtClean="0"/>
              <a:pPr/>
              <a:t>2/27/21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A07330-7F50-402D-BD82-05CD5E73CE1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7EBCB2-8E7A-4DA9-A472-E284EABF29CA}" type="datetimeFigureOut">
              <a:rPr lang="en-US" smtClean="0"/>
              <a:pPr/>
              <a:t>2/27/21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A07330-7F50-402D-BD82-05CD5E73CE1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7EBCB2-8E7A-4DA9-A472-E284EABF29CA}" type="datetimeFigureOut">
              <a:rPr lang="en-US" smtClean="0"/>
              <a:pPr/>
              <a:t>2/27/21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A07330-7F50-402D-BD82-05CD5E73CE1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hyperlink" Target="https://www.grammarly.com/plagiarism-checker" TargetMode="External"/><Relationship Id="rId13" Type="http://schemas.openxmlformats.org/officeDocument/2006/relationships/hyperlink" Target="http://www.plagiarizechecker.com/" TargetMode="External"/><Relationship Id="rId18" Type="http://schemas.openxmlformats.org/officeDocument/2006/relationships/hyperlink" Target="https://unicheck.com/" TargetMode="External"/><Relationship Id="rId3" Type="http://schemas.openxmlformats.org/officeDocument/2006/relationships/hyperlink" Target="https://smallseotools.com/plagiarism-checker/" TargetMode="External"/><Relationship Id="rId21" Type="http://schemas.openxmlformats.org/officeDocument/2006/relationships/hyperlink" Target="http://scholarplagiarism.com/" TargetMode="External"/><Relationship Id="rId7" Type="http://schemas.openxmlformats.org/officeDocument/2006/relationships/hyperlink" Target="https://www.prepostseo.com/plagiarism-checker" TargetMode="External"/><Relationship Id="rId12" Type="http://schemas.openxmlformats.org/officeDocument/2006/relationships/hyperlink" Target="https://ithenticate.com/" TargetMode="External"/><Relationship Id="rId17" Type="http://schemas.openxmlformats.org/officeDocument/2006/relationships/hyperlink" Target="https://plagiarismsearch.com/" TargetMode="External"/><Relationship Id="rId25" Type="http://schemas.openxmlformats.org/officeDocument/2006/relationships/hyperlink" Target="https://plagly.com/" TargetMode="External"/><Relationship Id="rId2" Type="http://schemas.openxmlformats.org/officeDocument/2006/relationships/hyperlink" Target="https://www.plagaware.com/?pid=20872177" TargetMode="External"/><Relationship Id="rId16" Type="http://schemas.openxmlformats.org/officeDocument/2006/relationships/hyperlink" Target="https://www.duplichecker.com/" TargetMode="External"/><Relationship Id="rId20" Type="http://schemas.openxmlformats.org/officeDocument/2006/relationships/hyperlink" Target="http://plagiarismdetection.org/" TargetMode="External"/><Relationship Id="rId1" Type="http://schemas.openxmlformats.org/officeDocument/2006/relationships/slideLayout" Target="../slideLayouts/slideLayout4.xml"/><Relationship Id="rId6" Type="http://schemas.openxmlformats.org/officeDocument/2006/relationships/hyperlink" Target="https://www.quetext.com/" TargetMode="External"/><Relationship Id="rId11" Type="http://schemas.openxmlformats.org/officeDocument/2006/relationships/hyperlink" Target="https://www.whatisresearch.com/best-plagiarism-checker-for-research-papers-free/%0dhttps:/plagiarismdetector.net/%0d" TargetMode="External"/><Relationship Id="rId24" Type="http://schemas.openxmlformats.org/officeDocument/2006/relationships/hyperlink" Target="http://www.plagiarismsoftware.in/" TargetMode="External"/><Relationship Id="rId5" Type="http://schemas.openxmlformats.org/officeDocument/2006/relationships/hyperlink" Target="https://edubirdie.com/plagiarism-checker" TargetMode="External"/><Relationship Id="rId15" Type="http://schemas.openxmlformats.org/officeDocument/2006/relationships/hyperlink" Target="https://searchenginereports.net/plagiarism-checker/" TargetMode="External"/><Relationship Id="rId23" Type="http://schemas.openxmlformats.org/officeDocument/2006/relationships/hyperlink" Target="https://www.plagiarismcheckerfree.com/" TargetMode="External"/><Relationship Id="rId10" Type="http://schemas.openxmlformats.org/officeDocument/2006/relationships/hyperlink" Target="https://www.plagramme.com/" TargetMode="External"/><Relationship Id="rId19" Type="http://schemas.openxmlformats.org/officeDocument/2006/relationships/hyperlink" Target="http://en.writecheck.com/" TargetMode="External"/><Relationship Id="rId4" Type="http://schemas.openxmlformats.org/officeDocument/2006/relationships/hyperlink" Target="https://www.bibme.org/grammar-and-plagiarism/" TargetMode="External"/><Relationship Id="rId9" Type="http://schemas.openxmlformats.org/officeDocument/2006/relationships/hyperlink" Target="http://plagiarisma.net/" TargetMode="External"/><Relationship Id="rId14" Type="http://schemas.openxmlformats.org/officeDocument/2006/relationships/hyperlink" Target="https://copyleaks.com/" TargetMode="External"/><Relationship Id="rId22" Type="http://schemas.openxmlformats.org/officeDocument/2006/relationships/hyperlink" Target="https://essaywriters.us/plagiarism-checker/"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81000"/>
            <a:ext cx="7772400" cy="2057400"/>
          </a:xfrm>
        </p:spPr>
        <p:txBody>
          <a:bodyPr>
            <a:normAutofit/>
          </a:bodyPr>
          <a:lstStyle/>
          <a:p>
            <a:r>
              <a:rPr lang="en-US" sz="5000" b="1" i="1" dirty="0"/>
              <a:t>RESEARCH TOOLS AND SOFTWARE</a:t>
            </a:r>
          </a:p>
        </p:txBody>
      </p:sp>
      <p:pic>
        <p:nvPicPr>
          <p:cNvPr id="69634" name="Picture 2" descr="Market Research Software | Best Market Research Platform ..."/>
          <p:cNvPicPr>
            <a:picLocks noChangeAspect="1" noChangeArrowheads="1"/>
          </p:cNvPicPr>
          <p:nvPr/>
        </p:nvPicPr>
        <p:blipFill>
          <a:blip r:embed="rId2" cstate="print"/>
          <a:srcRect/>
          <a:stretch>
            <a:fillRect/>
          </a:stretch>
        </p:blipFill>
        <p:spPr bwMode="auto">
          <a:xfrm>
            <a:off x="0" y="2209800"/>
            <a:ext cx="9144000" cy="46482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WHY TO REFERENCE ???</a:t>
            </a:r>
          </a:p>
        </p:txBody>
      </p:sp>
      <p:sp>
        <p:nvSpPr>
          <p:cNvPr id="3" name="Content Placeholder 2"/>
          <p:cNvSpPr>
            <a:spLocks noGrp="1"/>
          </p:cNvSpPr>
          <p:nvPr>
            <p:ph idx="1"/>
          </p:nvPr>
        </p:nvSpPr>
        <p:spPr/>
        <p:txBody>
          <a:bodyPr>
            <a:normAutofit/>
          </a:bodyPr>
          <a:lstStyle/>
          <a:p>
            <a:pPr algn="just"/>
            <a:r>
              <a:rPr lang="en-US" sz="2800" dirty="0"/>
              <a:t>Proves that substantial research has been done to support our analysis . </a:t>
            </a:r>
          </a:p>
          <a:p>
            <a:pPr algn="just"/>
            <a:r>
              <a:rPr lang="en-US" sz="2800" dirty="0"/>
              <a:t>Enables others to follow up on our work . </a:t>
            </a:r>
          </a:p>
          <a:p>
            <a:pPr algn="just"/>
            <a:r>
              <a:rPr lang="en-US" sz="2800" dirty="0"/>
              <a:t>Gives credit to other people's work . </a:t>
            </a:r>
          </a:p>
          <a:p>
            <a:pPr algn="just"/>
            <a:r>
              <a:rPr lang="en-US" sz="2800" dirty="0"/>
              <a:t>Avoids charges of plagiarism. </a:t>
            </a:r>
          </a:p>
          <a:p>
            <a:pPr algn="just"/>
            <a:r>
              <a:rPr lang="en-US" sz="2800" dirty="0"/>
              <a:t>Required to support all significant statements. </a:t>
            </a:r>
          </a:p>
          <a:p>
            <a:pPr algn="just"/>
            <a:r>
              <a:rPr lang="en-US" sz="2800" dirty="0"/>
              <a:t> Used to indicate the origin of material &amp; source for research &amp; further reading.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DIFFERENT STYLES OF WRITING REFERENCES</a:t>
            </a:r>
          </a:p>
        </p:txBody>
      </p:sp>
      <p:sp>
        <p:nvSpPr>
          <p:cNvPr id="3" name="Content Placeholder 2"/>
          <p:cNvSpPr>
            <a:spLocks noGrp="1"/>
          </p:cNvSpPr>
          <p:nvPr>
            <p:ph idx="1"/>
          </p:nvPr>
        </p:nvSpPr>
        <p:spPr/>
        <p:txBody>
          <a:bodyPr>
            <a:normAutofit/>
          </a:bodyPr>
          <a:lstStyle/>
          <a:p>
            <a:r>
              <a:rPr lang="en-US" sz="2800" dirty="0"/>
              <a:t>Harvard style of referencing. </a:t>
            </a:r>
          </a:p>
          <a:p>
            <a:r>
              <a:rPr lang="en-US" sz="2800" dirty="0"/>
              <a:t> American Psychological Association style (APA) . </a:t>
            </a:r>
          </a:p>
          <a:p>
            <a:r>
              <a:rPr lang="en-US" sz="2800" dirty="0"/>
              <a:t>Vancouver style.</a:t>
            </a:r>
          </a:p>
          <a:p>
            <a:r>
              <a:rPr lang="en-US" sz="2800" dirty="0"/>
              <a:t> MLA citation style (modern language association ). </a:t>
            </a:r>
          </a:p>
          <a:p>
            <a:r>
              <a:rPr lang="en-US" sz="2800" dirty="0"/>
              <a:t>The Chicago manual of style . </a:t>
            </a:r>
          </a:p>
          <a:p>
            <a:r>
              <a:rPr lang="en-US" sz="2800" dirty="0"/>
              <a:t> Royal society of chemistry style.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HARVARD STYLE OF REFERENCING…</a:t>
            </a:r>
          </a:p>
        </p:txBody>
      </p:sp>
      <p:sp>
        <p:nvSpPr>
          <p:cNvPr id="3" name="Content Placeholder 2"/>
          <p:cNvSpPr>
            <a:spLocks noGrp="1"/>
          </p:cNvSpPr>
          <p:nvPr>
            <p:ph idx="1"/>
          </p:nvPr>
        </p:nvSpPr>
        <p:spPr>
          <a:xfrm>
            <a:off x="457200" y="1295400"/>
            <a:ext cx="8229600" cy="5105400"/>
          </a:xfrm>
        </p:spPr>
        <p:txBody>
          <a:bodyPr>
            <a:normAutofit fontScale="40000" lnSpcReduction="20000"/>
          </a:bodyPr>
          <a:lstStyle/>
          <a:p>
            <a:pPr algn="just"/>
            <a:r>
              <a:rPr lang="en-US" sz="6000" dirty="0"/>
              <a:t> Author’s name followed by its initials. </a:t>
            </a:r>
          </a:p>
          <a:p>
            <a:pPr algn="just"/>
            <a:r>
              <a:rPr lang="en-US" sz="6000" dirty="0"/>
              <a:t>Year of publication. </a:t>
            </a:r>
          </a:p>
          <a:p>
            <a:pPr algn="just"/>
            <a:r>
              <a:rPr lang="en-US" sz="6000" dirty="0"/>
              <a:t>Article title with single quotation mark followed by full stop. </a:t>
            </a:r>
          </a:p>
          <a:p>
            <a:pPr algn="just"/>
            <a:r>
              <a:rPr lang="en-US" sz="6000" dirty="0"/>
              <a:t>Name of Journal in italic form. </a:t>
            </a:r>
          </a:p>
          <a:p>
            <a:pPr algn="just"/>
            <a:r>
              <a:rPr lang="en-US" sz="6000" dirty="0"/>
              <a:t>Volume followed by a comma </a:t>
            </a:r>
          </a:p>
          <a:p>
            <a:pPr algn="just"/>
            <a:r>
              <a:rPr lang="en-US" sz="6000" dirty="0"/>
              <a:t> Issue no. in bracket. </a:t>
            </a:r>
          </a:p>
          <a:p>
            <a:pPr algn="just"/>
            <a:r>
              <a:rPr lang="en-US" sz="6000" dirty="0"/>
              <a:t>Page no. </a:t>
            </a:r>
          </a:p>
          <a:p>
            <a:pPr algn="just"/>
            <a:endParaRPr lang="en-US" sz="5900" dirty="0"/>
          </a:p>
          <a:p>
            <a:pPr algn="just"/>
            <a:r>
              <a:rPr lang="en-US" sz="5900" dirty="0"/>
              <a:t>Example: </a:t>
            </a:r>
            <a:r>
              <a:rPr lang="en-US" sz="5900" dirty="0" err="1"/>
              <a:t>Padda</a:t>
            </a:r>
            <a:r>
              <a:rPr lang="en-US" sz="5900" dirty="0"/>
              <a:t>, J. (2003) ‘creative writing in coventry'. Journal of writing studies 3 (2), 44-59. </a:t>
            </a:r>
          </a:p>
          <a:p>
            <a:pPr algn="just"/>
            <a:r>
              <a:rPr lang="en-US" sz="5900" dirty="0" err="1"/>
              <a:t>Lennernas</a:t>
            </a:r>
            <a:r>
              <a:rPr lang="en-US" sz="5900" dirty="0"/>
              <a:t>, H. (1995) ‘Experimental estimation of the effective unstirred water layer thickness in the human jejunum &amp; its importance in oral drug absorption’. Eur. J. </a:t>
            </a:r>
            <a:r>
              <a:rPr lang="en-US" sz="5900" dirty="0" err="1"/>
              <a:t>pharm</a:t>
            </a:r>
            <a:r>
              <a:rPr lang="en-US" sz="5900" dirty="0"/>
              <a:t> </a:t>
            </a:r>
            <a:r>
              <a:rPr lang="en-US" sz="5900" dirty="0" err="1"/>
              <a:t>sci</a:t>
            </a:r>
            <a:r>
              <a:rPr lang="en-US" sz="5900" dirty="0"/>
              <a:t> (3), 247-253.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MLA CITATION STYLE (MODERN LANGUAGE ASSOCIATION )</a:t>
            </a:r>
          </a:p>
        </p:txBody>
      </p:sp>
      <p:sp>
        <p:nvSpPr>
          <p:cNvPr id="3" name="Content Placeholder 2"/>
          <p:cNvSpPr>
            <a:spLocks noGrp="1"/>
          </p:cNvSpPr>
          <p:nvPr>
            <p:ph idx="1"/>
          </p:nvPr>
        </p:nvSpPr>
        <p:spPr>
          <a:xfrm>
            <a:off x="457200" y="1600200"/>
            <a:ext cx="8458200" cy="4525963"/>
          </a:xfrm>
        </p:spPr>
        <p:txBody>
          <a:bodyPr>
            <a:normAutofit lnSpcReduction="10000"/>
          </a:bodyPr>
          <a:lstStyle/>
          <a:p>
            <a:pPr algn="just"/>
            <a:r>
              <a:rPr lang="en-US" sz="2400" dirty="0"/>
              <a:t>Authors name. </a:t>
            </a:r>
          </a:p>
          <a:p>
            <a:pPr algn="just"/>
            <a:r>
              <a:rPr lang="en-US" sz="2400" dirty="0"/>
              <a:t>Title of article.</a:t>
            </a:r>
          </a:p>
          <a:p>
            <a:pPr algn="just"/>
            <a:r>
              <a:rPr lang="en-US" sz="2400" dirty="0"/>
              <a:t> Name of journal. </a:t>
            </a:r>
          </a:p>
          <a:p>
            <a:pPr algn="just"/>
            <a:r>
              <a:rPr lang="en-US" sz="2400" dirty="0"/>
              <a:t> Volume number followed by decimal &amp; issue no.</a:t>
            </a:r>
          </a:p>
          <a:p>
            <a:pPr algn="just"/>
            <a:r>
              <a:rPr lang="en-US" sz="2400" dirty="0"/>
              <a:t>Year of publication. </a:t>
            </a:r>
          </a:p>
          <a:p>
            <a:pPr algn="just"/>
            <a:r>
              <a:rPr lang="en-US" sz="2400" dirty="0"/>
              <a:t> Page numbers. </a:t>
            </a:r>
          </a:p>
          <a:p>
            <a:pPr algn="just"/>
            <a:r>
              <a:rPr lang="en-US" sz="2400" dirty="0"/>
              <a:t>Medium of publication. </a:t>
            </a:r>
          </a:p>
          <a:p>
            <a:pPr algn="just"/>
            <a:endParaRPr lang="en-US" sz="2400" dirty="0"/>
          </a:p>
          <a:p>
            <a:pPr algn="just"/>
            <a:r>
              <a:rPr lang="en-US" sz="2400" dirty="0"/>
              <a:t>Example  </a:t>
            </a:r>
            <a:r>
              <a:rPr lang="en-US" sz="2400" dirty="0" err="1"/>
              <a:t>Matarrita-Cascante</a:t>
            </a:r>
            <a:r>
              <a:rPr lang="en-US" sz="2400" dirty="0"/>
              <a:t>, David. "Beyond Growth: Reaching Tourism-Led Development." Annals of Tourism Research 37.4 (2010): 1141-63. Print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CHICAGO</a:t>
            </a:r>
          </a:p>
        </p:txBody>
      </p:sp>
      <p:sp>
        <p:nvSpPr>
          <p:cNvPr id="3" name="Content Placeholder 2"/>
          <p:cNvSpPr>
            <a:spLocks noGrp="1"/>
          </p:cNvSpPr>
          <p:nvPr>
            <p:ph idx="1"/>
          </p:nvPr>
        </p:nvSpPr>
        <p:spPr/>
        <p:txBody>
          <a:bodyPr>
            <a:normAutofit lnSpcReduction="10000"/>
          </a:bodyPr>
          <a:lstStyle/>
          <a:p>
            <a:r>
              <a:rPr lang="en-US" sz="2800" dirty="0"/>
              <a:t>Name of author. </a:t>
            </a:r>
          </a:p>
          <a:p>
            <a:r>
              <a:rPr lang="en-US" sz="2800" dirty="0"/>
              <a:t> Article title in double quotation mark. </a:t>
            </a:r>
          </a:p>
          <a:p>
            <a:r>
              <a:rPr lang="en-US" sz="2800" dirty="0"/>
              <a:t> Title of journal in italic. </a:t>
            </a:r>
          </a:p>
          <a:p>
            <a:r>
              <a:rPr lang="en-US" sz="2800" dirty="0"/>
              <a:t>Volume. </a:t>
            </a:r>
          </a:p>
          <a:p>
            <a:r>
              <a:rPr lang="en-US" sz="2800" dirty="0"/>
              <a:t>Year of publication. </a:t>
            </a:r>
          </a:p>
          <a:p>
            <a:r>
              <a:rPr lang="en-US" sz="2800" dirty="0"/>
              <a:t>Page no. </a:t>
            </a:r>
          </a:p>
          <a:p>
            <a:endParaRPr lang="en-US" sz="2800" dirty="0"/>
          </a:p>
          <a:p>
            <a:r>
              <a:rPr lang="en-US" sz="2800" dirty="0"/>
              <a:t>Example Joshua I. Weinstein, “The Market in Plato’s ” Classical Philology, 104 (2009): 440.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AMERICAN PSYCHOLOGICAL ASSOCIATION STYLE</a:t>
            </a:r>
          </a:p>
        </p:txBody>
      </p:sp>
      <p:sp>
        <p:nvSpPr>
          <p:cNvPr id="3" name="Content Placeholder 2"/>
          <p:cNvSpPr>
            <a:spLocks noGrp="1"/>
          </p:cNvSpPr>
          <p:nvPr>
            <p:ph idx="1"/>
          </p:nvPr>
        </p:nvSpPr>
        <p:spPr/>
        <p:txBody>
          <a:bodyPr>
            <a:normAutofit/>
          </a:bodyPr>
          <a:lstStyle/>
          <a:p>
            <a:r>
              <a:rPr lang="en-US" sz="2400" dirty="0"/>
              <a:t>Author’s name followed by its initials. </a:t>
            </a:r>
          </a:p>
          <a:p>
            <a:r>
              <a:rPr lang="en-US" sz="2400" dirty="0"/>
              <a:t> Year of publication. </a:t>
            </a:r>
          </a:p>
          <a:p>
            <a:r>
              <a:rPr lang="en-US" sz="2400" dirty="0"/>
              <a:t>Article title followed by full stop. </a:t>
            </a:r>
          </a:p>
          <a:p>
            <a:r>
              <a:rPr lang="en-US" sz="2400" dirty="0"/>
              <a:t> Name of Journal in italic form </a:t>
            </a:r>
          </a:p>
          <a:p>
            <a:r>
              <a:rPr lang="en-US" sz="2400" dirty="0"/>
              <a:t>Volume followed by a comma </a:t>
            </a:r>
          </a:p>
          <a:p>
            <a:r>
              <a:rPr lang="en-US" sz="2400" dirty="0"/>
              <a:t>Page no. </a:t>
            </a:r>
          </a:p>
          <a:p>
            <a:endParaRPr lang="en-US" sz="2400" dirty="0"/>
          </a:p>
          <a:p>
            <a:pPr algn="just"/>
            <a:r>
              <a:rPr lang="en-US" sz="2400" dirty="0"/>
              <a:t>Example </a:t>
            </a:r>
            <a:r>
              <a:rPr lang="en-US" sz="2400" dirty="0" err="1"/>
              <a:t>Alibali</a:t>
            </a:r>
            <a:r>
              <a:rPr lang="en-US" sz="2400" dirty="0"/>
              <a:t>, M. W., Phillips, K. M., &amp; Fischer, A. D. (2009). Learning new problem-solving strategies leads to changes in problem representation. Cognitive Development, 24, 89-101.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REFERECING FROM VARIOUS SOURCES</a:t>
            </a:r>
          </a:p>
        </p:txBody>
      </p:sp>
      <p:sp>
        <p:nvSpPr>
          <p:cNvPr id="3" name="Content Placeholder 2"/>
          <p:cNvSpPr>
            <a:spLocks noGrp="1"/>
          </p:cNvSpPr>
          <p:nvPr>
            <p:ph idx="1"/>
          </p:nvPr>
        </p:nvSpPr>
        <p:spPr/>
        <p:txBody>
          <a:bodyPr>
            <a:normAutofit lnSpcReduction="10000"/>
          </a:bodyPr>
          <a:lstStyle/>
          <a:p>
            <a:pPr algn="just"/>
            <a:r>
              <a:rPr lang="en-US" sz="2400" b="1" dirty="0"/>
              <a:t>Book Author </a:t>
            </a:r>
            <a:r>
              <a:rPr lang="en-US" sz="2400" dirty="0"/>
              <a:t>: Last Name, Author First Name. Title of Book. City of Publication: Publisher, Year of Publication. Medium of Publication. </a:t>
            </a:r>
          </a:p>
          <a:p>
            <a:pPr algn="just">
              <a:buNone/>
            </a:pPr>
            <a:endParaRPr lang="en-US" sz="2400" dirty="0"/>
          </a:p>
          <a:p>
            <a:pPr algn="just"/>
            <a:r>
              <a:rPr lang="en-US" sz="2400" b="1" dirty="0"/>
              <a:t>Essay or Chapter in Book Author</a:t>
            </a:r>
            <a:r>
              <a:rPr lang="en-US" sz="2400" dirty="0"/>
              <a:t>:  Last Name, Author First name. “Title of Essay/Chapter.” Title of Book. Ed. Editor's Name(s). City of Publication: Publisher, Year. Page range of entry. Medium of Publication.</a:t>
            </a:r>
          </a:p>
          <a:p>
            <a:pPr algn="just"/>
            <a:endParaRPr lang="en-US" sz="2400" dirty="0"/>
          </a:p>
          <a:p>
            <a:pPr algn="just"/>
            <a:r>
              <a:rPr lang="en-US" sz="2400" dirty="0"/>
              <a:t> </a:t>
            </a:r>
            <a:r>
              <a:rPr lang="en-US" sz="2400" b="1" dirty="0"/>
              <a:t>Article</a:t>
            </a:r>
            <a:r>
              <a:rPr lang="en-US" sz="2400" dirty="0"/>
              <a:t>:  Author Last Name, Author First Name. “Title of Article.” Title of Periodical Day Month Year: pages. Medium of publication.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REFERECING FROM VARIOUS SOURCES</a:t>
            </a:r>
            <a:endParaRPr lang="en-US" sz="3200" dirty="0"/>
          </a:p>
        </p:txBody>
      </p:sp>
      <p:sp>
        <p:nvSpPr>
          <p:cNvPr id="3" name="Content Placeholder 2"/>
          <p:cNvSpPr>
            <a:spLocks noGrp="1"/>
          </p:cNvSpPr>
          <p:nvPr>
            <p:ph idx="1"/>
          </p:nvPr>
        </p:nvSpPr>
        <p:spPr/>
        <p:txBody>
          <a:bodyPr>
            <a:normAutofit/>
          </a:bodyPr>
          <a:lstStyle/>
          <a:p>
            <a:pPr algn="just"/>
            <a:r>
              <a:rPr lang="en-US" sz="2400" b="1" dirty="0"/>
              <a:t>Entire Website Author/Creator’s Name (if available)</a:t>
            </a:r>
            <a:r>
              <a:rPr lang="en-US" sz="2400" dirty="0"/>
              <a:t>. Name of Website. Name of institution/organization affiliated with the site (sponsor or publisher), date of resource creation (if available). Medium of publication. Date of access. </a:t>
            </a:r>
          </a:p>
          <a:p>
            <a:pPr algn="just"/>
            <a:endParaRPr lang="en-US" sz="2400" dirty="0"/>
          </a:p>
          <a:p>
            <a:pPr algn="just"/>
            <a:r>
              <a:rPr lang="en-US" sz="2400" dirty="0"/>
              <a:t> </a:t>
            </a:r>
            <a:r>
              <a:rPr lang="en-US" sz="2400" b="1" dirty="0"/>
              <a:t>Page on a Website Author Name (if available). </a:t>
            </a:r>
            <a:r>
              <a:rPr lang="en-US" sz="2400" dirty="0"/>
              <a:t>“Name of Article.” Name of Website. Name of institution/organization affiliated with the site (sponsor or publisher), date of resource creation (if available). Medium of publication. Date of access.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pPr algn="just"/>
            <a:r>
              <a:rPr lang="en-US" sz="2800" b="1" dirty="0"/>
              <a:t>Reference list </a:t>
            </a:r>
            <a:r>
              <a:rPr lang="en-US" sz="2800" dirty="0"/>
              <a:t>– a list of sources we have cited in our text arranged in the order they appeared within the text. It is usually put at the end of our work but it can also appear as a footnote (at the bottom of the page), or endnote (at the end of each chapter) which serves a similar purpose. </a:t>
            </a:r>
          </a:p>
          <a:p>
            <a:pPr algn="just">
              <a:buNone/>
            </a:pPr>
            <a:endParaRPr lang="en-US" sz="2800" dirty="0"/>
          </a:p>
          <a:p>
            <a:pPr algn="just"/>
            <a:r>
              <a:rPr lang="en-US" sz="2800" b="1" dirty="0"/>
              <a:t>Bibliography</a:t>
            </a:r>
            <a:r>
              <a:rPr lang="en-US" sz="2800" dirty="0"/>
              <a:t> – a separate list of sources we have consulted but not specifically cited in our work including background reading. It is arranged alphabetically by the author's surname.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a:t>ONLINE REFERENCING SITES</a:t>
            </a:r>
          </a:p>
        </p:txBody>
      </p:sp>
      <p:graphicFrame>
        <p:nvGraphicFramePr>
          <p:cNvPr id="3" name="Table 2"/>
          <p:cNvGraphicFramePr>
            <a:graphicFrameLocks noGrp="1"/>
          </p:cNvGraphicFramePr>
          <p:nvPr/>
        </p:nvGraphicFramePr>
        <p:xfrm>
          <a:off x="304800" y="990600"/>
          <a:ext cx="8534400" cy="5430982"/>
        </p:xfrm>
        <a:graphic>
          <a:graphicData uri="http://schemas.openxmlformats.org/drawingml/2006/table">
            <a:tbl>
              <a:tblPr firstRow="1" bandRow="1">
                <a:tableStyleId>{5940675A-B579-460E-94D1-54222C63F5DA}</a:tableStyleId>
              </a:tblPr>
              <a:tblGrid>
                <a:gridCol w="1813560">
                  <a:extLst>
                    <a:ext uri="{9D8B030D-6E8A-4147-A177-3AD203B41FA5}">
                      <a16:colId xmlns:a16="http://schemas.microsoft.com/office/drawing/2014/main" val="20000"/>
                    </a:ext>
                  </a:extLst>
                </a:gridCol>
                <a:gridCol w="6720840">
                  <a:extLst>
                    <a:ext uri="{9D8B030D-6E8A-4147-A177-3AD203B41FA5}">
                      <a16:colId xmlns:a16="http://schemas.microsoft.com/office/drawing/2014/main" val="20001"/>
                    </a:ext>
                  </a:extLst>
                </a:gridCol>
              </a:tblGrid>
              <a:tr h="1551709">
                <a:tc>
                  <a:txBody>
                    <a:bodyPr/>
                    <a:lstStyle/>
                    <a:p>
                      <a:pPr algn="just"/>
                      <a:r>
                        <a:rPr lang="en-US" b="1" dirty="0"/>
                        <a:t>ZOTERO</a:t>
                      </a:r>
                    </a:p>
                  </a:txBody>
                  <a:tcPr/>
                </a:tc>
                <a:tc>
                  <a:txBody>
                    <a:bodyPr/>
                    <a:lstStyle/>
                    <a:p>
                      <a:pPr algn="just">
                        <a:buFont typeface="Arial" pitchFamily="34" charset="0"/>
                        <a:buChar char="•"/>
                      </a:pPr>
                      <a:r>
                        <a:rPr lang="en-US" dirty="0"/>
                        <a:t>Free referencing tool that allows you to collect, cite, organize and share research sources. . </a:t>
                      </a:r>
                    </a:p>
                    <a:p>
                      <a:pPr algn="just">
                        <a:buFont typeface="Arial" pitchFamily="34" charset="0"/>
                        <a:buChar char="•"/>
                      </a:pPr>
                      <a:r>
                        <a:rPr lang="en-US" dirty="0" err="1"/>
                        <a:t>Zotero</a:t>
                      </a:r>
                      <a:r>
                        <a:rPr lang="en-US" dirty="0"/>
                        <a:t> supports all the major citation formats. </a:t>
                      </a:r>
                    </a:p>
                    <a:p>
                      <a:pPr algn="just">
                        <a:buFont typeface="Arial" pitchFamily="34" charset="0"/>
                        <a:buChar char="•"/>
                      </a:pPr>
                      <a:r>
                        <a:rPr lang="en-US" dirty="0"/>
                        <a:t>You can include the references in your text by simply dragging and dropping citation files from the </a:t>
                      </a:r>
                      <a:r>
                        <a:rPr lang="en-US" dirty="0" err="1"/>
                        <a:t>Zotero</a:t>
                      </a:r>
                      <a:r>
                        <a:rPr lang="en-US" dirty="0"/>
                        <a:t> library into the document.</a:t>
                      </a:r>
                    </a:p>
                  </a:txBody>
                  <a:tcPr/>
                </a:tc>
                <a:extLst>
                  <a:ext uri="{0D108BD9-81ED-4DB2-BD59-A6C34878D82A}">
                    <a16:rowId xmlns:a16="http://schemas.microsoft.com/office/drawing/2014/main" val="10000"/>
                  </a:ext>
                </a:extLst>
              </a:tr>
              <a:tr h="1496291">
                <a:tc>
                  <a:txBody>
                    <a:bodyPr/>
                    <a:lstStyle/>
                    <a:p>
                      <a:pPr algn="just"/>
                      <a:r>
                        <a:rPr lang="en-US" b="1" dirty="0"/>
                        <a:t>MENDELEY</a:t>
                      </a:r>
                    </a:p>
                  </a:txBody>
                  <a:tcPr/>
                </a:tc>
                <a:tc>
                  <a:txBody>
                    <a:bodyPr/>
                    <a:lstStyle/>
                    <a:p>
                      <a:pPr marL="0" marR="0" indent="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t>Free referencing manager and social network that helps you organize research, collaborate online and discover new research. </a:t>
                      </a:r>
                    </a:p>
                    <a:p>
                      <a:pPr marL="0" marR="0" indent="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dirty="0" err="1"/>
                        <a:t>Mendeley</a:t>
                      </a:r>
                      <a:r>
                        <a:rPr lang="en-US" dirty="0"/>
                        <a:t> Writing </a:t>
                      </a:r>
                      <a:r>
                        <a:rPr lang="en-US" dirty="0" err="1"/>
                        <a:t>Addins</a:t>
                      </a:r>
                      <a:r>
                        <a:rPr lang="en-US" dirty="0"/>
                        <a:t> are available for MS Word which enables you to insert references into your article and generate a bibliography list.</a:t>
                      </a:r>
                    </a:p>
                    <a:p>
                      <a:pPr algn="just"/>
                      <a:endParaRPr lang="en-US" dirty="0"/>
                    </a:p>
                  </a:txBody>
                  <a:tcPr/>
                </a:tc>
                <a:extLst>
                  <a:ext uri="{0D108BD9-81ED-4DB2-BD59-A6C34878D82A}">
                    <a16:rowId xmlns:a16="http://schemas.microsoft.com/office/drawing/2014/main" val="10001"/>
                  </a:ext>
                </a:extLst>
              </a:tr>
              <a:tr h="1260764">
                <a:tc>
                  <a:txBody>
                    <a:bodyPr/>
                    <a:lstStyle/>
                    <a:p>
                      <a:pPr algn="just"/>
                      <a:r>
                        <a:rPr lang="en-US" b="1" dirty="0"/>
                        <a:t>REFWORKS</a:t>
                      </a:r>
                    </a:p>
                  </a:txBody>
                  <a:tcPr/>
                </a:tc>
                <a:tc>
                  <a:txBody>
                    <a:bodyPr/>
                    <a:lstStyle/>
                    <a:p>
                      <a:pPr algn="just">
                        <a:buFont typeface="Arial" pitchFamily="34" charset="0"/>
                        <a:buChar char="•"/>
                      </a:pPr>
                      <a:r>
                        <a:rPr lang="en-US" dirty="0"/>
                        <a:t>Reference management software quite similar to </a:t>
                      </a:r>
                      <a:r>
                        <a:rPr lang="en-US" dirty="0" err="1"/>
                        <a:t>EndNote</a:t>
                      </a:r>
                      <a:r>
                        <a:rPr lang="en-US" dirty="0"/>
                        <a:t>. </a:t>
                      </a:r>
                    </a:p>
                    <a:p>
                      <a:pPr algn="just">
                        <a:buFont typeface="Arial" pitchFamily="34" charset="0"/>
                        <a:buChar char="•"/>
                      </a:pPr>
                      <a:r>
                        <a:rPr lang="en-US" dirty="0"/>
                        <a:t>The references can be included in the text using </a:t>
                      </a:r>
                      <a:r>
                        <a:rPr lang="en-US" dirty="0" err="1"/>
                        <a:t>RefWorks’s</a:t>
                      </a:r>
                      <a:r>
                        <a:rPr lang="en-US" dirty="0"/>
                        <a:t> Write-n-Cite Microsoft Word </a:t>
                      </a:r>
                      <a:r>
                        <a:rPr lang="en-US" dirty="0" err="1"/>
                        <a:t>Addin</a:t>
                      </a:r>
                      <a:r>
                        <a:rPr lang="en-US" dirty="0"/>
                        <a:t>. </a:t>
                      </a:r>
                    </a:p>
                    <a:p>
                      <a:pPr algn="just">
                        <a:buFont typeface="Arial" pitchFamily="34" charset="0"/>
                        <a:buChar char="•"/>
                      </a:pPr>
                      <a:r>
                        <a:rPr lang="en-US" dirty="0"/>
                        <a:t>This </a:t>
                      </a:r>
                      <a:r>
                        <a:rPr lang="en-US" dirty="0" err="1"/>
                        <a:t>plugin</a:t>
                      </a:r>
                      <a:r>
                        <a:rPr lang="en-US" dirty="0"/>
                        <a:t> allows users to insert references in the text and generate a bibliography in a wide variety of formats.</a:t>
                      </a:r>
                    </a:p>
                  </a:txBody>
                  <a:tcPr/>
                </a:tc>
                <a:extLst>
                  <a:ext uri="{0D108BD9-81ED-4DB2-BD59-A6C34878D82A}">
                    <a16:rowId xmlns:a16="http://schemas.microsoft.com/office/drawing/2014/main" val="10002"/>
                  </a:ext>
                </a:extLst>
              </a:tr>
              <a:tr h="678873">
                <a:tc>
                  <a:txBody>
                    <a:bodyPr/>
                    <a:lstStyle/>
                    <a:p>
                      <a:pPr algn="just"/>
                      <a:r>
                        <a:rPr lang="en-US" b="1" dirty="0"/>
                        <a:t>DOCEAR</a:t>
                      </a:r>
                    </a:p>
                  </a:txBody>
                  <a:tcPr/>
                </a:tc>
                <a:tc>
                  <a:txBody>
                    <a:bodyPr/>
                    <a:lstStyle/>
                    <a:p>
                      <a:pPr algn="just">
                        <a:buFont typeface="Arial" pitchFamily="34" charset="0"/>
                        <a:buChar char="•"/>
                      </a:pPr>
                      <a:r>
                        <a:rPr lang="en-US" dirty="0" err="1"/>
                        <a:t>Docear</a:t>
                      </a:r>
                      <a:r>
                        <a:rPr lang="en-US" dirty="0"/>
                        <a:t> helps you to find relevant literature and remember all the things you read in the literature. </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PLAGIARISM</a:t>
            </a:r>
          </a:p>
        </p:txBody>
      </p:sp>
      <p:sp>
        <p:nvSpPr>
          <p:cNvPr id="3" name="Content Placeholder 2"/>
          <p:cNvSpPr>
            <a:spLocks noGrp="1"/>
          </p:cNvSpPr>
          <p:nvPr>
            <p:ph idx="1"/>
          </p:nvPr>
        </p:nvSpPr>
        <p:spPr/>
        <p:txBody>
          <a:bodyPr>
            <a:normAutofit/>
          </a:bodyPr>
          <a:lstStyle/>
          <a:p>
            <a:pPr algn="just"/>
            <a:r>
              <a:rPr lang="en-US" sz="2800" dirty="0"/>
              <a:t>to use the words or ideas of another person as if they were your own words or ideas</a:t>
            </a:r>
          </a:p>
          <a:p>
            <a:pPr algn="just">
              <a:buNone/>
            </a:pPr>
            <a:endParaRPr lang="en-US" sz="2800" dirty="0"/>
          </a:p>
          <a:p>
            <a:pPr algn="just"/>
            <a:r>
              <a:rPr lang="en-US" sz="2800" dirty="0"/>
              <a:t>to steal and pass off (the ideas or words of another) as one's own : use (another's production) without crediting the source </a:t>
            </a:r>
          </a:p>
          <a:p>
            <a:pPr algn="just">
              <a:buNone/>
            </a:pPr>
            <a:endParaRPr lang="en-US" sz="2800" dirty="0"/>
          </a:p>
          <a:p>
            <a:pPr algn="just"/>
            <a:r>
              <a:rPr lang="en-US" sz="2800" dirty="0"/>
              <a:t>to commit literary theft : present as new and original an idea or product derived from an existing source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PROOF READING</a:t>
            </a:r>
            <a:br>
              <a:rPr lang="en-US" dirty="0"/>
            </a:br>
            <a:endParaRPr lang="en-US" dirty="0"/>
          </a:p>
        </p:txBody>
      </p:sp>
      <p:sp>
        <p:nvSpPr>
          <p:cNvPr id="3" name="Content Placeholder 2"/>
          <p:cNvSpPr>
            <a:spLocks noGrp="1"/>
          </p:cNvSpPr>
          <p:nvPr>
            <p:ph idx="1"/>
          </p:nvPr>
        </p:nvSpPr>
        <p:spPr>
          <a:xfrm>
            <a:off x="457200" y="1219200"/>
            <a:ext cx="8229600" cy="4906963"/>
          </a:xfrm>
        </p:spPr>
        <p:txBody>
          <a:bodyPr>
            <a:normAutofit/>
          </a:bodyPr>
          <a:lstStyle/>
          <a:p>
            <a:pPr algn="just"/>
            <a:r>
              <a:rPr lang="en-US" sz="2400" dirty="0"/>
              <a:t>The word implies is the process of reading the proof to check for errors; proof is the crude manuscript that is sent to a publisher.</a:t>
            </a:r>
          </a:p>
          <a:p>
            <a:pPr algn="just"/>
            <a:endParaRPr lang="en-US" sz="2400" dirty="0"/>
          </a:p>
          <a:p>
            <a:pPr algn="just"/>
            <a:r>
              <a:rPr lang="en-US" sz="2400" dirty="0"/>
              <a:t>Proofreading is the act of searching for errors before you hand in the your research paper. Errors can be both grammatical and typographical in nature, but they can also include identifying problems with the narrative flow of your paper [i.e., the logical sequence of thoughts and ideas], problems with concise writing [i.e., wordiness], and finding any word processing errors [e.g., different font types, indented paragraphs, line spacing, uneven margins, etc.].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IMPORTANCE OF PROOFREADING IN RESEARCH PAPERS</a:t>
            </a:r>
          </a:p>
        </p:txBody>
      </p:sp>
      <p:sp>
        <p:nvSpPr>
          <p:cNvPr id="3" name="Content Placeholder 2"/>
          <p:cNvSpPr>
            <a:spLocks noGrp="1"/>
          </p:cNvSpPr>
          <p:nvPr>
            <p:ph idx="1"/>
          </p:nvPr>
        </p:nvSpPr>
        <p:spPr>
          <a:xfrm>
            <a:off x="457200" y="1447800"/>
            <a:ext cx="8382000" cy="4800600"/>
          </a:xfrm>
        </p:spPr>
        <p:txBody>
          <a:bodyPr>
            <a:normAutofit fontScale="25000" lnSpcReduction="20000"/>
          </a:bodyPr>
          <a:lstStyle/>
          <a:p>
            <a:pPr algn="just"/>
            <a:r>
              <a:rPr lang="en-US" sz="9600" dirty="0"/>
              <a:t>If you do not proofread and do not make sure that you have eliminated every error possible then your research work will not look at its best.</a:t>
            </a:r>
          </a:p>
          <a:p>
            <a:pPr algn="just"/>
            <a:endParaRPr lang="en-US" sz="9600" dirty="0"/>
          </a:p>
          <a:p>
            <a:pPr algn="just"/>
            <a:r>
              <a:rPr lang="en-US" sz="9600" dirty="0"/>
              <a:t>While the originality and organization of your research work are the most important facets of any research paper you write, the way you present your ideas in your paper says a lot about the kind of care that has gone into your writing.</a:t>
            </a:r>
          </a:p>
          <a:p>
            <a:pPr algn="just"/>
            <a:endParaRPr lang="en-US" sz="9600" dirty="0"/>
          </a:p>
          <a:p>
            <a:pPr algn="just"/>
            <a:r>
              <a:rPr lang="en-US" sz="9600" dirty="0"/>
              <a:t>Your research paper should be not only neat but also readable in terms of how well you have formatted and placed your content.</a:t>
            </a:r>
          </a:p>
          <a:p>
            <a:pPr algn="just"/>
            <a:endParaRPr lang="en-US" sz="9600" dirty="0"/>
          </a:p>
          <a:p>
            <a:pPr algn="just"/>
            <a:r>
              <a:rPr lang="en-US" sz="9600" dirty="0"/>
              <a:t>Good research papers (not only well written but also well edited and formatted) tend to reflect an individual’s thinking through their writing to the readers of the paper.</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l="19710" t="8418" r="20656" b="7401"/>
          <a:stretch>
            <a:fillRect/>
          </a:stretch>
        </p:blipFill>
        <p:spPr bwMode="auto">
          <a:xfrm>
            <a:off x="0" y="0"/>
            <a:ext cx="9144000" cy="6858000"/>
          </a:xfrm>
          <a:prstGeom prst="rect">
            <a:avLst/>
          </a:prstGeom>
          <a:noFill/>
          <a:ln w="9525">
            <a:solidFill>
              <a:schemeClr val="tx1"/>
            </a:solid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PROOFREADING TIPS</a:t>
            </a:r>
          </a:p>
        </p:txBody>
      </p:sp>
      <p:sp>
        <p:nvSpPr>
          <p:cNvPr id="3" name="Content Placeholder 2"/>
          <p:cNvSpPr>
            <a:spLocks noGrp="1"/>
          </p:cNvSpPr>
          <p:nvPr>
            <p:ph idx="1"/>
          </p:nvPr>
        </p:nvSpPr>
        <p:spPr/>
        <p:txBody>
          <a:bodyPr>
            <a:normAutofit fontScale="92500" lnSpcReduction="10000"/>
          </a:bodyPr>
          <a:lstStyle/>
          <a:p>
            <a:pPr algn="just"/>
            <a:r>
              <a:rPr lang="en-US" sz="2800" dirty="0"/>
              <a:t>Double check for errors you typically make </a:t>
            </a:r>
          </a:p>
          <a:p>
            <a:pPr algn="just"/>
            <a:r>
              <a:rPr lang="en-US" sz="2800" dirty="0"/>
              <a:t>Read slowly, read one word at a time to determine if it makes sense </a:t>
            </a:r>
          </a:p>
          <a:p>
            <a:pPr algn="just"/>
            <a:r>
              <a:rPr lang="en-US" sz="2800" dirty="0"/>
              <a:t>Look for formatting and alignment errors </a:t>
            </a:r>
          </a:p>
          <a:p>
            <a:pPr algn="just"/>
            <a:r>
              <a:rPr lang="en-US" sz="2800" dirty="0"/>
              <a:t>Read what is actually on the page and not what you think</a:t>
            </a:r>
          </a:p>
          <a:p>
            <a:pPr algn="just"/>
            <a:r>
              <a:rPr lang="en-US" sz="2800" dirty="0"/>
              <a:t>Errors easily overlooked in first few lines and last few lines of document </a:t>
            </a:r>
          </a:p>
          <a:p>
            <a:pPr algn="just"/>
            <a:r>
              <a:rPr lang="en-US" sz="2800" dirty="0"/>
              <a:t> Check all numbers and spellings of questionable words with original copy</a:t>
            </a:r>
          </a:p>
          <a:p>
            <a:pPr algn="just"/>
            <a:r>
              <a:rPr lang="en-US" sz="2800" dirty="0"/>
              <a:t>proofread more than once (if possible in pairs--one reads original and the other the keyed copy)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sz="3200" b="1" dirty="0"/>
              <a:t>ERRORS MISSED BY SPELL/GRAMMAR CHECK</a:t>
            </a:r>
          </a:p>
        </p:txBody>
      </p:sp>
      <p:sp>
        <p:nvSpPr>
          <p:cNvPr id="3" name="Content Placeholder 2"/>
          <p:cNvSpPr>
            <a:spLocks noGrp="1"/>
          </p:cNvSpPr>
          <p:nvPr>
            <p:ph idx="1"/>
          </p:nvPr>
        </p:nvSpPr>
        <p:spPr/>
        <p:txBody>
          <a:bodyPr>
            <a:normAutofit/>
          </a:bodyPr>
          <a:lstStyle/>
          <a:p>
            <a:pPr algn="just"/>
            <a:r>
              <a:rPr lang="en-US" sz="2800" dirty="0"/>
              <a:t>Names and addresses not in computer’s dictionary</a:t>
            </a:r>
          </a:p>
          <a:p>
            <a:pPr algn="just"/>
            <a:r>
              <a:rPr lang="en-US" sz="2800" dirty="0"/>
              <a:t> homonyms that are not misspelled but misused (i.e., they’re/their/there)</a:t>
            </a:r>
          </a:p>
          <a:p>
            <a:pPr algn="just"/>
            <a:r>
              <a:rPr lang="en-US" sz="2800" dirty="0"/>
              <a:t> Numbers only verified by checking original copy </a:t>
            </a:r>
          </a:p>
          <a:p>
            <a:pPr algn="just"/>
            <a:r>
              <a:rPr lang="en-US" sz="2800" dirty="0"/>
              <a:t>Repeated words and omitted words </a:t>
            </a:r>
          </a:p>
          <a:p>
            <a:pPr algn="just"/>
            <a:r>
              <a:rPr lang="en-US" sz="2800" dirty="0"/>
              <a:t> Formatting errors punctuation or capitalization errors </a:t>
            </a:r>
          </a:p>
          <a:p>
            <a:pPr algn="just"/>
            <a:r>
              <a:rPr lang="en-US" sz="2800" dirty="0"/>
              <a:t>Such as incorrect paragraph indentions or spacing between lines and words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43600"/>
          </a:xfrm>
        </p:spPr>
        <p:txBody>
          <a:bodyPr>
            <a:normAutofit fontScale="77500" lnSpcReduction="20000"/>
          </a:bodyPr>
          <a:lstStyle/>
          <a:p>
            <a:pPr algn="just">
              <a:buNone/>
            </a:pPr>
            <a:r>
              <a:rPr lang="en-US" sz="3400" b="1" dirty="0"/>
              <a:t>Note that references to prior research mentioned anywhere in your paper should always be stated in the past tense.</a:t>
            </a:r>
            <a:endParaRPr lang="en-US" sz="3400" dirty="0"/>
          </a:p>
          <a:p>
            <a:pPr algn="just"/>
            <a:r>
              <a:rPr lang="en-US" sz="3400" b="1" dirty="0"/>
              <a:t>Abstract</a:t>
            </a:r>
            <a:r>
              <a:rPr lang="en-US" sz="3400" dirty="0"/>
              <a:t>--past tense [summary description of what I did]</a:t>
            </a:r>
          </a:p>
          <a:p>
            <a:pPr algn="just"/>
            <a:r>
              <a:rPr lang="en-US" sz="3400" b="1" dirty="0"/>
              <a:t>Introduction</a:t>
            </a:r>
            <a:r>
              <a:rPr lang="en-US" sz="3400" dirty="0"/>
              <a:t>--present tense [I am describing the study to you now]</a:t>
            </a:r>
          </a:p>
          <a:p>
            <a:pPr algn="just"/>
            <a:r>
              <a:rPr lang="en-US" sz="3400" b="1" dirty="0"/>
              <a:t>Literature Review-</a:t>
            </a:r>
            <a:r>
              <a:rPr lang="en-US" sz="3400" dirty="0"/>
              <a:t>-past tense [the studies I reviewed have already been written]</a:t>
            </a:r>
          </a:p>
          <a:p>
            <a:pPr algn="just"/>
            <a:r>
              <a:rPr lang="en-US" sz="3400" b="1" dirty="0"/>
              <a:t>Methodology-</a:t>
            </a:r>
            <a:r>
              <a:rPr lang="en-US" sz="3400" dirty="0"/>
              <a:t>-past tense [the way I gathered and synthesized data has already happened]</a:t>
            </a:r>
          </a:p>
          <a:p>
            <a:pPr algn="just"/>
            <a:r>
              <a:rPr lang="en-US" sz="3400" b="1" dirty="0"/>
              <a:t>Results</a:t>
            </a:r>
            <a:r>
              <a:rPr lang="en-US" sz="3400" dirty="0"/>
              <a:t>--past tense [the findings of my study have already been discovered]</a:t>
            </a:r>
          </a:p>
          <a:p>
            <a:pPr algn="just"/>
            <a:r>
              <a:rPr lang="en-US" sz="3400" b="1" dirty="0"/>
              <a:t>Discussion</a:t>
            </a:r>
            <a:r>
              <a:rPr lang="en-US" sz="3400" dirty="0"/>
              <a:t>--present tense [I am talking to you now about how I interpreted the findings]</a:t>
            </a:r>
          </a:p>
          <a:p>
            <a:pPr algn="just"/>
            <a:r>
              <a:rPr lang="en-US" sz="3400" b="1" dirty="0"/>
              <a:t>Conclusion</a:t>
            </a:r>
            <a:r>
              <a:rPr lang="en-US" sz="3400" dirty="0"/>
              <a:t>--present tense [I am summarizing the study for you now]</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r>
              <a:rPr lang="en-US" sz="3200" b="1" dirty="0"/>
              <a:t>COMMON PROOFREADING SYMBOLS</a:t>
            </a:r>
          </a:p>
        </p:txBody>
      </p:sp>
      <p:pic>
        <p:nvPicPr>
          <p:cNvPr id="2050" name="Picture 2"/>
          <p:cNvPicPr>
            <a:picLocks noGrp="1" noChangeAspect="1" noChangeArrowheads="1"/>
          </p:cNvPicPr>
          <p:nvPr>
            <p:ph idx="1"/>
          </p:nvPr>
        </p:nvPicPr>
        <p:blipFill>
          <a:blip r:embed="rId2" cstate="print"/>
          <a:srcRect l="22549" t="20204" r="19710" b="19186"/>
          <a:stretch>
            <a:fillRect/>
          </a:stretch>
        </p:blipFill>
        <p:spPr bwMode="auto">
          <a:xfrm>
            <a:off x="228600" y="1143000"/>
            <a:ext cx="8686800" cy="5410200"/>
          </a:xfrm>
          <a:prstGeom prst="rect">
            <a:avLst/>
          </a:prstGeom>
          <a:noFill/>
          <a:ln w="9525">
            <a:solidFill>
              <a:schemeClr val="tx1"/>
            </a:solid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ONLINE PROOFREADING TOOLS</a:t>
            </a:r>
            <a:endParaRPr lang="en-US" sz="3200" dirty="0"/>
          </a:p>
        </p:txBody>
      </p:sp>
      <p:sp>
        <p:nvSpPr>
          <p:cNvPr id="3" name="Content Placeholder 2"/>
          <p:cNvSpPr>
            <a:spLocks noGrp="1"/>
          </p:cNvSpPr>
          <p:nvPr>
            <p:ph idx="1"/>
          </p:nvPr>
        </p:nvSpPr>
        <p:spPr>
          <a:xfrm>
            <a:off x="457200" y="1295400"/>
            <a:ext cx="8229600" cy="4830763"/>
          </a:xfrm>
        </p:spPr>
        <p:txBody>
          <a:bodyPr>
            <a:normAutofit/>
          </a:bodyPr>
          <a:lstStyle/>
          <a:p>
            <a:r>
              <a:rPr lang="en-US" sz="2600" dirty="0" err="1"/>
              <a:t>Paperrater</a:t>
            </a:r>
            <a:endParaRPr lang="en-US" sz="2600" dirty="0"/>
          </a:p>
          <a:p>
            <a:r>
              <a:rPr lang="en-US" sz="2600" dirty="0" err="1"/>
              <a:t>Typely</a:t>
            </a:r>
            <a:endParaRPr lang="en-US" sz="2600" dirty="0"/>
          </a:p>
          <a:p>
            <a:r>
              <a:rPr lang="en-US" sz="2600" dirty="0"/>
              <a:t>Grammarly</a:t>
            </a:r>
          </a:p>
          <a:p>
            <a:r>
              <a:rPr lang="en-US" sz="2600" dirty="0"/>
              <a:t>Proofreading Tool</a:t>
            </a:r>
          </a:p>
          <a:p>
            <a:r>
              <a:rPr lang="en-US" sz="2600" dirty="0"/>
              <a:t>Wordy</a:t>
            </a:r>
          </a:p>
          <a:p>
            <a:r>
              <a:rPr lang="en-US" sz="2600" dirty="0"/>
              <a:t>Slick Write</a:t>
            </a:r>
          </a:p>
          <a:p>
            <a:r>
              <a:rPr lang="en-US" sz="2600" dirty="0"/>
              <a:t>Ginger Software</a:t>
            </a:r>
          </a:p>
          <a:p>
            <a:r>
              <a:rPr lang="en-US" sz="2600" dirty="0"/>
              <a:t>Proofread </a:t>
            </a:r>
            <a:r>
              <a:rPr lang="en-US" sz="2600" dirty="0" err="1"/>
              <a:t>Bot</a:t>
            </a:r>
            <a:endParaRPr lang="en-US" sz="2600" dirty="0"/>
          </a:p>
          <a:p>
            <a:r>
              <a:rPr lang="en-US" sz="2600" dirty="0" err="1"/>
              <a:t>Linguix</a:t>
            </a:r>
            <a:endParaRPr lang="en-US" sz="2600" dirty="0"/>
          </a:p>
          <a:p>
            <a:r>
              <a:rPr lang="en-US" sz="2600" dirty="0"/>
              <a:t>Polishmywriting</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normAutofit/>
          </a:bodyPr>
          <a:lstStyle/>
          <a:p>
            <a:r>
              <a:rPr lang="en-US" sz="3200" b="1" dirty="0"/>
              <a:t>ONLINE PROOFREADING TOOLS</a:t>
            </a:r>
            <a:endParaRPr lang="en-US" sz="3200" dirty="0"/>
          </a:p>
        </p:txBody>
      </p:sp>
      <p:graphicFrame>
        <p:nvGraphicFramePr>
          <p:cNvPr id="3" name="Table 2"/>
          <p:cNvGraphicFramePr>
            <a:graphicFrameLocks noGrp="1"/>
          </p:cNvGraphicFramePr>
          <p:nvPr/>
        </p:nvGraphicFramePr>
        <p:xfrm>
          <a:off x="304800" y="1066800"/>
          <a:ext cx="8534400" cy="5486400"/>
        </p:xfrm>
        <a:graphic>
          <a:graphicData uri="http://schemas.openxmlformats.org/drawingml/2006/table">
            <a:tbl>
              <a:tblPr firstRow="1" bandRow="1">
                <a:tableStyleId>{5940675A-B579-460E-94D1-54222C63F5DA}</a:tableStyleId>
              </a:tblPr>
              <a:tblGrid>
                <a:gridCol w="2265771">
                  <a:extLst>
                    <a:ext uri="{9D8B030D-6E8A-4147-A177-3AD203B41FA5}">
                      <a16:colId xmlns:a16="http://schemas.microsoft.com/office/drawing/2014/main" val="20000"/>
                    </a:ext>
                  </a:extLst>
                </a:gridCol>
                <a:gridCol w="6268629">
                  <a:extLst>
                    <a:ext uri="{9D8B030D-6E8A-4147-A177-3AD203B41FA5}">
                      <a16:colId xmlns:a16="http://schemas.microsoft.com/office/drawing/2014/main" val="20001"/>
                    </a:ext>
                  </a:extLst>
                </a:gridCol>
              </a:tblGrid>
              <a:tr h="1528354">
                <a:tc>
                  <a:txBody>
                    <a:bodyPr/>
                    <a:lstStyle/>
                    <a:p>
                      <a:pPr algn="just"/>
                      <a:r>
                        <a:rPr lang="en-US" b="1" dirty="0">
                          <a:solidFill>
                            <a:schemeClr val="tx1"/>
                          </a:solidFill>
                        </a:rPr>
                        <a:t>GRAMMARLY</a:t>
                      </a:r>
                      <a:endParaRPr lang="en-US" dirty="0">
                        <a:solidFill>
                          <a:schemeClr val="tx1"/>
                        </a:solidFill>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solidFill>
                            <a:schemeClr val="tx1"/>
                          </a:solidFill>
                        </a:rPr>
                        <a:t>This is a multi-purpose tool for writers and bloggers. </a:t>
                      </a:r>
                    </a:p>
                    <a:p>
                      <a:pPr marL="0" marR="0" indent="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solidFill>
                            <a:schemeClr val="tx1"/>
                          </a:solidFill>
                        </a:rPr>
                        <a:t>You can paste your content after writing, and this will check for any spelling or grammatical mistakes. Check out</a:t>
                      </a:r>
                      <a:r>
                        <a:rPr lang="en-US" u="none" dirty="0">
                          <a:solidFill>
                            <a:schemeClr val="tx1"/>
                          </a:solidFill>
                        </a:rPr>
                        <a:t> Grammarly review.</a:t>
                      </a:r>
                    </a:p>
                    <a:p>
                      <a:pPr algn="just"/>
                      <a:endParaRPr lang="en-US" dirty="0">
                        <a:solidFill>
                          <a:schemeClr val="tx1"/>
                        </a:solidFill>
                      </a:endParaRPr>
                    </a:p>
                  </a:txBody>
                  <a:tcPr/>
                </a:tc>
                <a:extLst>
                  <a:ext uri="{0D108BD9-81ED-4DB2-BD59-A6C34878D82A}">
                    <a16:rowId xmlns:a16="http://schemas.microsoft.com/office/drawing/2014/main" val="10000"/>
                  </a:ext>
                </a:extLst>
              </a:tr>
              <a:tr h="1040947">
                <a:tc>
                  <a:txBody>
                    <a:bodyPr/>
                    <a:lstStyle/>
                    <a:p>
                      <a:pPr algn="just"/>
                      <a:r>
                        <a:rPr lang="en-US" b="1" dirty="0">
                          <a:solidFill>
                            <a:schemeClr val="tx1"/>
                          </a:solidFill>
                        </a:rPr>
                        <a:t>POLISHMYWRITING</a:t>
                      </a:r>
                    </a:p>
                  </a:txBody>
                  <a:tcPr/>
                </a:tc>
                <a:tc>
                  <a:txBody>
                    <a:bodyPr/>
                    <a:lstStyle/>
                    <a:p>
                      <a:pPr algn="just">
                        <a:buFont typeface="Arial" pitchFamily="34" charset="0"/>
                        <a:buChar char="•"/>
                      </a:pPr>
                      <a:r>
                        <a:rPr lang="en-US" dirty="0">
                          <a:solidFill>
                            <a:schemeClr val="tx1"/>
                          </a:solidFill>
                        </a:rPr>
                        <a:t>It points out the error in three different colors. A red one for the spelling error, Blue one for style suggestions and Green for grammatical errors.</a:t>
                      </a:r>
                    </a:p>
                  </a:txBody>
                  <a:tcPr/>
                </a:tc>
                <a:extLst>
                  <a:ext uri="{0D108BD9-81ED-4DB2-BD59-A6C34878D82A}">
                    <a16:rowId xmlns:a16="http://schemas.microsoft.com/office/drawing/2014/main" val="10001"/>
                  </a:ext>
                </a:extLst>
              </a:tr>
              <a:tr h="1251585">
                <a:tc>
                  <a:txBody>
                    <a:bodyPr/>
                    <a:lstStyle/>
                    <a:p>
                      <a:pPr algn="just"/>
                      <a:r>
                        <a:rPr lang="en-US" b="1" dirty="0">
                          <a:solidFill>
                            <a:schemeClr val="tx1"/>
                          </a:solidFill>
                        </a:rPr>
                        <a:t>GINGER</a:t>
                      </a:r>
                      <a:endParaRPr lang="en-US" dirty="0">
                        <a:solidFill>
                          <a:schemeClr val="tx1"/>
                        </a:solidFill>
                      </a:endParaRPr>
                    </a:p>
                  </a:txBody>
                  <a:tcPr/>
                </a:tc>
                <a:tc>
                  <a:txBody>
                    <a:bodyPr/>
                    <a:lstStyle/>
                    <a:p>
                      <a:pPr algn="just">
                        <a:buFont typeface="Arial" pitchFamily="34" charset="0"/>
                        <a:buChar char="•"/>
                      </a:pPr>
                      <a:r>
                        <a:rPr lang="en-US" dirty="0">
                          <a:solidFill>
                            <a:schemeClr val="tx1"/>
                          </a:solidFill>
                        </a:rPr>
                        <a:t>It works almost the same like Polishmywriting, but it also takes care of your “article error” like using the, a, an.</a:t>
                      </a:r>
                    </a:p>
                    <a:p>
                      <a:pPr algn="just">
                        <a:buFont typeface="Arial" pitchFamily="34" charset="0"/>
                        <a:buChar char="•"/>
                      </a:pPr>
                      <a:r>
                        <a:rPr lang="en-US" dirty="0">
                          <a:solidFill>
                            <a:schemeClr val="tx1"/>
                          </a:solidFill>
                        </a:rPr>
                        <a:t>Polishmywriting doesn’t give you suggestions for a, an, the, have, has, etc. </a:t>
                      </a:r>
                    </a:p>
                  </a:txBody>
                  <a:tcPr/>
                </a:tc>
                <a:extLst>
                  <a:ext uri="{0D108BD9-81ED-4DB2-BD59-A6C34878D82A}">
                    <a16:rowId xmlns:a16="http://schemas.microsoft.com/office/drawing/2014/main" val="10002"/>
                  </a:ext>
                </a:extLst>
              </a:tr>
              <a:tr h="1665514">
                <a:tc>
                  <a:txBody>
                    <a:bodyPr/>
                    <a:lstStyle/>
                    <a:p>
                      <a:pPr algn="just"/>
                      <a:r>
                        <a:rPr lang="en-US" b="1" dirty="0">
                          <a:solidFill>
                            <a:schemeClr val="tx1"/>
                          </a:solidFill>
                        </a:rPr>
                        <a:t>SLICK WRITE</a:t>
                      </a:r>
                      <a:endParaRPr lang="en-US" dirty="0">
                        <a:solidFill>
                          <a:schemeClr val="tx1"/>
                        </a:solidFill>
                      </a:endParaRPr>
                    </a:p>
                  </a:txBody>
                  <a:tcPr/>
                </a:tc>
                <a:tc>
                  <a:txBody>
                    <a:bodyPr/>
                    <a:lstStyle/>
                    <a:p>
                      <a:pPr algn="just" fontAlgn="base">
                        <a:buFont typeface="Arial" pitchFamily="34" charset="0"/>
                        <a:buChar char="•"/>
                      </a:pPr>
                      <a:r>
                        <a:rPr lang="en-US" dirty="0">
                          <a:solidFill>
                            <a:schemeClr val="tx1"/>
                          </a:solidFill>
                        </a:rPr>
                        <a:t>If you are not in a hurry and want to analysis your writing in detail, then you must check out Slick Write. Slick Write not only points out your errors but also gives you an analysis of your writing which lists phrases, filler words, uncommon words, adverbs, passive words, prepositions and lots more.</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PARAPHRASING</a:t>
            </a:r>
          </a:p>
        </p:txBody>
      </p:sp>
      <p:sp>
        <p:nvSpPr>
          <p:cNvPr id="3" name="Content Placeholder 2"/>
          <p:cNvSpPr>
            <a:spLocks noGrp="1"/>
          </p:cNvSpPr>
          <p:nvPr>
            <p:ph idx="1"/>
          </p:nvPr>
        </p:nvSpPr>
        <p:spPr/>
        <p:txBody>
          <a:bodyPr>
            <a:normAutofit/>
          </a:bodyPr>
          <a:lstStyle/>
          <a:p>
            <a:pPr algn="just"/>
            <a:r>
              <a:rPr lang="en-US" sz="2800" dirty="0"/>
              <a:t>A rewriting of text in your own words </a:t>
            </a:r>
          </a:p>
          <a:p>
            <a:pPr algn="just"/>
            <a:endParaRPr lang="en-US" sz="2800" dirty="0"/>
          </a:p>
          <a:p>
            <a:pPr algn="just"/>
            <a:r>
              <a:rPr lang="en-US" sz="2800" dirty="0"/>
              <a:t>Used to clarify meaning </a:t>
            </a:r>
          </a:p>
          <a:p>
            <a:pPr algn="just"/>
            <a:endParaRPr lang="en-US" sz="2800" dirty="0"/>
          </a:p>
          <a:p>
            <a:pPr algn="just"/>
            <a:r>
              <a:rPr lang="en-US" sz="2800" dirty="0"/>
              <a:t>Used to shorten a longer statement but keeps the main ideas </a:t>
            </a:r>
          </a:p>
          <a:p>
            <a:pPr algn="just"/>
            <a:endParaRPr lang="en-US" sz="2800" dirty="0"/>
          </a:p>
          <a:p>
            <a:pPr algn="just"/>
            <a:r>
              <a:rPr lang="en-US" sz="2800" dirty="0"/>
              <a:t>A way to enhance vocabulary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WHAT DOES PLAGIARISM LOOK LIKE?</a:t>
            </a:r>
          </a:p>
        </p:txBody>
      </p:sp>
      <p:sp>
        <p:nvSpPr>
          <p:cNvPr id="3" name="Content Placeholder 2"/>
          <p:cNvSpPr>
            <a:spLocks noGrp="1"/>
          </p:cNvSpPr>
          <p:nvPr>
            <p:ph idx="1"/>
          </p:nvPr>
        </p:nvSpPr>
        <p:spPr/>
        <p:txBody>
          <a:bodyPr>
            <a:normAutofit/>
          </a:bodyPr>
          <a:lstStyle/>
          <a:p>
            <a:r>
              <a:rPr lang="en-US" sz="2800" dirty="0"/>
              <a:t>Copying someone’s work </a:t>
            </a:r>
          </a:p>
          <a:p>
            <a:r>
              <a:rPr lang="en-US" sz="2800" dirty="0"/>
              <a:t>Citing a source improperly </a:t>
            </a:r>
          </a:p>
          <a:p>
            <a:r>
              <a:rPr lang="en-US" sz="2800" dirty="0"/>
              <a:t>Failure to cite a source </a:t>
            </a:r>
          </a:p>
          <a:p>
            <a:r>
              <a:rPr lang="en-US" sz="2800" dirty="0"/>
              <a:t>Creation of false sources </a:t>
            </a:r>
          </a:p>
          <a:p>
            <a:r>
              <a:rPr lang="en-US" sz="2800" dirty="0"/>
              <a:t>Turning in another person’s work as your own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STEPS TO PARAPHRASE</a:t>
            </a:r>
          </a:p>
        </p:txBody>
      </p:sp>
      <p:sp>
        <p:nvSpPr>
          <p:cNvPr id="3" name="Content Placeholder 2"/>
          <p:cNvSpPr>
            <a:spLocks noGrp="1"/>
          </p:cNvSpPr>
          <p:nvPr>
            <p:ph idx="1"/>
          </p:nvPr>
        </p:nvSpPr>
        <p:spPr/>
        <p:txBody>
          <a:bodyPr/>
          <a:lstStyle/>
          <a:p>
            <a:pPr algn="just"/>
            <a:r>
              <a:rPr lang="en-US" dirty="0"/>
              <a:t>Read the passage carefully </a:t>
            </a:r>
          </a:p>
          <a:p>
            <a:pPr algn="just"/>
            <a:r>
              <a:rPr lang="en-US" dirty="0"/>
              <a:t>Decide the main ideas of the passage</a:t>
            </a:r>
          </a:p>
          <a:p>
            <a:pPr algn="just"/>
            <a:r>
              <a:rPr lang="en-US" dirty="0"/>
              <a:t>Highlight important words or phrases </a:t>
            </a:r>
          </a:p>
          <a:p>
            <a:pPr algn="just"/>
            <a:r>
              <a:rPr lang="en-US" dirty="0"/>
              <a:t> Put the main points in your own words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GUIDELINES FOR PARAPHRASING</a:t>
            </a:r>
          </a:p>
        </p:txBody>
      </p:sp>
      <p:sp>
        <p:nvSpPr>
          <p:cNvPr id="3" name="Content Placeholder 2"/>
          <p:cNvSpPr>
            <a:spLocks noGrp="1"/>
          </p:cNvSpPr>
          <p:nvPr>
            <p:ph idx="1"/>
          </p:nvPr>
        </p:nvSpPr>
        <p:spPr>
          <a:xfrm>
            <a:off x="457200" y="1600200"/>
            <a:ext cx="8229600" cy="4800600"/>
          </a:xfrm>
        </p:spPr>
        <p:txBody>
          <a:bodyPr>
            <a:normAutofit/>
          </a:bodyPr>
          <a:lstStyle/>
          <a:p>
            <a:pPr algn="just">
              <a:buNone/>
            </a:pPr>
            <a:r>
              <a:rPr lang="en-US" sz="2400" b="1" dirty="0"/>
              <a:t>1. Change the structure or order of the sentence and/or paragraph. </a:t>
            </a:r>
          </a:p>
          <a:p>
            <a:pPr algn="just">
              <a:buNone/>
            </a:pPr>
            <a:r>
              <a:rPr lang="en-US" sz="2400" dirty="0"/>
              <a:t>Students seem to be under serious stress because they have so much homework. </a:t>
            </a:r>
          </a:p>
          <a:p>
            <a:pPr algn="just">
              <a:buNone/>
            </a:pPr>
            <a:r>
              <a:rPr lang="en-US" sz="2400" i="1" dirty="0"/>
              <a:t>Since they have so much homework, students seem to be under serious stress.</a:t>
            </a:r>
          </a:p>
          <a:p>
            <a:pPr algn="just">
              <a:buNone/>
            </a:pPr>
            <a:r>
              <a:rPr lang="en-US" sz="2400" b="1" dirty="0"/>
              <a:t>2. Find appropriate synonyms</a:t>
            </a:r>
            <a:r>
              <a:rPr lang="en-US" sz="2400" dirty="0"/>
              <a:t>. </a:t>
            </a:r>
          </a:p>
          <a:p>
            <a:pPr algn="just">
              <a:buNone/>
            </a:pPr>
            <a:r>
              <a:rPr lang="en-US" sz="2400" dirty="0"/>
              <a:t>Students seem to face serious pressure due to countless homework. </a:t>
            </a:r>
          </a:p>
          <a:p>
            <a:pPr algn="just">
              <a:buNone/>
            </a:pPr>
            <a:r>
              <a:rPr lang="en-US" sz="2400" i="1" dirty="0"/>
              <a:t>Learners appear to be under severe stress because they have so many assignments.</a:t>
            </a:r>
          </a:p>
          <a:p>
            <a:pPr algn="just">
              <a:buNone/>
            </a:pPr>
            <a:endParaRPr lang="en-US" sz="2400" i="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sz="3200" b="1" dirty="0"/>
              <a:t>GUIDELINES FOR PARAPHRASING</a:t>
            </a:r>
            <a:endParaRPr lang="en-US" sz="3200" dirty="0"/>
          </a:p>
        </p:txBody>
      </p:sp>
      <p:sp>
        <p:nvSpPr>
          <p:cNvPr id="3" name="Content Placeholder 2"/>
          <p:cNvSpPr>
            <a:spLocks noGrp="1"/>
          </p:cNvSpPr>
          <p:nvPr>
            <p:ph idx="1"/>
          </p:nvPr>
        </p:nvSpPr>
        <p:spPr>
          <a:xfrm>
            <a:off x="457200" y="1371600"/>
            <a:ext cx="8229600" cy="5486400"/>
          </a:xfrm>
        </p:spPr>
        <p:txBody>
          <a:bodyPr>
            <a:normAutofit/>
          </a:bodyPr>
          <a:lstStyle/>
          <a:p>
            <a:pPr>
              <a:buNone/>
            </a:pPr>
            <a:r>
              <a:rPr lang="en-US" sz="2400" dirty="0"/>
              <a:t>3. </a:t>
            </a:r>
            <a:r>
              <a:rPr lang="en-US" sz="2400" b="1" dirty="0"/>
              <a:t>Change word forms. </a:t>
            </a:r>
          </a:p>
          <a:p>
            <a:pPr>
              <a:buNone/>
            </a:pPr>
            <a:r>
              <a:rPr lang="en-US" sz="2400" dirty="0"/>
              <a:t>Students seem to be under serious stress because they have so much homework. </a:t>
            </a:r>
          </a:p>
          <a:p>
            <a:pPr>
              <a:buNone/>
            </a:pPr>
            <a:r>
              <a:rPr lang="en-US" sz="2400" i="1" dirty="0"/>
              <a:t>Students feel seriously stressed because they have so much homework.</a:t>
            </a:r>
          </a:p>
          <a:p>
            <a:pPr>
              <a:buNone/>
            </a:pPr>
            <a:endParaRPr lang="en-US" sz="2400" i="1" dirty="0"/>
          </a:p>
          <a:p>
            <a:pPr>
              <a:buNone/>
            </a:pPr>
            <a:r>
              <a:rPr lang="en-US" sz="2400" dirty="0"/>
              <a:t>4. </a:t>
            </a:r>
            <a:r>
              <a:rPr lang="en-US" sz="2400" b="1" dirty="0"/>
              <a:t>Now put all the strategies together: </a:t>
            </a:r>
          </a:p>
          <a:p>
            <a:pPr>
              <a:buNone/>
            </a:pPr>
            <a:r>
              <a:rPr lang="en-US" sz="2400" dirty="0"/>
              <a:t>researchers seem to be under serious stress because they have so much homework. </a:t>
            </a:r>
          </a:p>
          <a:p>
            <a:pPr>
              <a:buNone/>
            </a:pPr>
            <a:r>
              <a:rPr lang="en-US" sz="2400" i="1" dirty="0"/>
              <a:t>Because so many assignments are being given to students, they appear to be seriously stressed. </a:t>
            </a:r>
          </a:p>
          <a:p>
            <a:pPr algn="just"/>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200" b="1" dirty="0"/>
              <a:t>ONLINE PARAPHRASING TOOLS</a:t>
            </a:r>
          </a:p>
        </p:txBody>
      </p:sp>
      <p:sp>
        <p:nvSpPr>
          <p:cNvPr id="3" name="Content Placeholder 2"/>
          <p:cNvSpPr>
            <a:spLocks noGrp="1"/>
          </p:cNvSpPr>
          <p:nvPr>
            <p:ph idx="1"/>
          </p:nvPr>
        </p:nvSpPr>
        <p:spPr>
          <a:xfrm>
            <a:off x="457200" y="1295400"/>
            <a:ext cx="8229600" cy="4830763"/>
          </a:xfrm>
        </p:spPr>
        <p:txBody>
          <a:bodyPr>
            <a:normAutofit fontScale="40000" lnSpcReduction="20000"/>
          </a:bodyPr>
          <a:lstStyle/>
          <a:p>
            <a:pPr algn="just"/>
            <a:r>
              <a:rPr lang="en-US" sz="6000" b="1" dirty="0"/>
              <a:t>Expressiongenie.com</a:t>
            </a:r>
            <a:r>
              <a:rPr lang="en-US" sz="6000" dirty="0"/>
              <a:t>: The tool is one of the most reliable online when it comes to converting sentences into their new versions, preventing from committing plagiarism.</a:t>
            </a:r>
          </a:p>
          <a:p>
            <a:pPr algn="just"/>
            <a:endParaRPr lang="en-US" sz="6000" dirty="0"/>
          </a:p>
          <a:p>
            <a:pPr algn="just"/>
            <a:r>
              <a:rPr lang="en-US" sz="6000" b="1" dirty="0"/>
              <a:t>Text Compactor</a:t>
            </a:r>
            <a:r>
              <a:rPr lang="en-US" sz="6000" dirty="0"/>
              <a:t>: It is an effective yet easy to use paraphrasing tool that you can depend on if you want instant and accurate results. No matter you need a new blog or essay rewritten to make it unique, this is the reliable tool for you.</a:t>
            </a:r>
          </a:p>
          <a:p>
            <a:pPr algn="just"/>
            <a:endParaRPr lang="en-US" sz="6000" dirty="0"/>
          </a:p>
          <a:p>
            <a:pPr algn="just"/>
            <a:r>
              <a:rPr lang="en-US" sz="6000" b="1" dirty="0"/>
              <a:t>You Paraphrase</a:t>
            </a:r>
            <a:r>
              <a:rPr lang="en-US" sz="6000" dirty="0"/>
              <a:t>: The website is one of the best when it comes to paraphrasing because it can be used free, online and without downloading software. </a:t>
            </a:r>
          </a:p>
          <a:p>
            <a:pPr algn="just"/>
            <a:endParaRPr lang="en-US" sz="8000"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SOME OF THE THINGS ABOUT PLAGIARISM</a:t>
            </a:r>
          </a:p>
        </p:txBody>
      </p:sp>
      <p:sp>
        <p:nvSpPr>
          <p:cNvPr id="3" name="Content Placeholder 2"/>
          <p:cNvSpPr>
            <a:spLocks noGrp="1"/>
          </p:cNvSpPr>
          <p:nvPr>
            <p:ph idx="1"/>
          </p:nvPr>
        </p:nvSpPr>
        <p:spPr/>
        <p:txBody>
          <a:bodyPr>
            <a:normAutofit lnSpcReduction="10000"/>
          </a:bodyPr>
          <a:lstStyle/>
          <a:p>
            <a:pPr algn="just"/>
            <a:r>
              <a:rPr lang="en-US" sz="2800" dirty="0"/>
              <a:t>Alive or dead, it does not matter. If it is not your own idea, you must cite your source!! </a:t>
            </a:r>
          </a:p>
          <a:p>
            <a:pPr algn="just">
              <a:buNone/>
            </a:pPr>
            <a:endParaRPr lang="en-US" sz="2800" dirty="0"/>
          </a:p>
          <a:p>
            <a:pPr algn="just"/>
            <a:r>
              <a:rPr lang="en-US" sz="2800" dirty="0"/>
              <a:t>If you translate or paraphrase something, you must still give a citation </a:t>
            </a:r>
          </a:p>
          <a:p>
            <a:pPr algn="just">
              <a:buNone/>
            </a:pPr>
            <a:endParaRPr lang="en-US" sz="2800" dirty="0"/>
          </a:p>
          <a:p>
            <a:pPr algn="just"/>
            <a:r>
              <a:rPr lang="en-US" sz="2800" dirty="0"/>
              <a:t>You may have been told that if you put something into your own words, you need not cite. This is incorrect. The material is still someone else’s idea and requires acknowledgement.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b="1" dirty="0"/>
              <a:t>HOW DO JOURNALS DETECT PLAGIARISM</a:t>
            </a:r>
          </a:p>
        </p:txBody>
      </p:sp>
      <p:sp>
        <p:nvSpPr>
          <p:cNvPr id="3" name="Content Placeholder 2"/>
          <p:cNvSpPr>
            <a:spLocks noGrp="1"/>
          </p:cNvSpPr>
          <p:nvPr>
            <p:ph idx="1"/>
          </p:nvPr>
        </p:nvSpPr>
        <p:spPr>
          <a:xfrm>
            <a:off x="457200" y="1219200"/>
            <a:ext cx="8229600" cy="4525963"/>
          </a:xfrm>
        </p:spPr>
        <p:txBody>
          <a:bodyPr>
            <a:noAutofit/>
          </a:bodyPr>
          <a:lstStyle/>
          <a:p>
            <a:pPr algn="just"/>
            <a:r>
              <a:rPr lang="en-US" sz="2800" dirty="0"/>
              <a:t>Large passages quoted verbatim from the source document with very little modification.</a:t>
            </a:r>
          </a:p>
          <a:p>
            <a:pPr algn="just"/>
            <a:endParaRPr lang="en-US" sz="2800" dirty="0"/>
          </a:p>
          <a:p>
            <a:pPr algn="just">
              <a:buNone/>
            </a:pPr>
            <a:r>
              <a:rPr lang="en-US" sz="2800" b="1" dirty="0"/>
              <a:t>     Reviewers get suspicious if: </a:t>
            </a:r>
            <a:endParaRPr lang="en-US" sz="2800" dirty="0"/>
          </a:p>
          <a:p>
            <a:pPr algn="just">
              <a:buFont typeface="Wingdings" pitchFamily="2" charset="2"/>
              <a:buChar char="§"/>
            </a:pPr>
            <a:r>
              <a:rPr lang="en-US" sz="2800" dirty="0"/>
              <a:t>the author’s writing style varies considerably between passages in the submitted manuscript </a:t>
            </a:r>
          </a:p>
          <a:p>
            <a:pPr algn="just">
              <a:buFont typeface="Wingdings" pitchFamily="2" charset="2"/>
              <a:buChar char="§"/>
            </a:pPr>
            <a:r>
              <a:rPr lang="en-US" sz="2800" dirty="0"/>
              <a:t> the level of English used is very different in different parts of the manuscript </a:t>
            </a:r>
          </a:p>
          <a:p>
            <a:pPr algn="just">
              <a:buFont typeface="Wingdings" pitchFamily="2" charset="2"/>
              <a:buChar char="§"/>
            </a:pPr>
            <a:r>
              <a:rPr lang="en-US" sz="2800" dirty="0"/>
              <a:t> the reviewer is familiar with the work that has been plagiarized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TO AVOID PLAGIARISM</a:t>
            </a:r>
            <a:endParaRPr lang="en-US" dirty="0"/>
          </a:p>
        </p:txBody>
      </p:sp>
      <p:sp>
        <p:nvSpPr>
          <p:cNvPr id="6" name="Rounded Rectangle 5"/>
          <p:cNvSpPr/>
          <p:nvPr/>
        </p:nvSpPr>
        <p:spPr>
          <a:xfrm>
            <a:off x="228600" y="1600200"/>
            <a:ext cx="2743200" cy="50292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buNone/>
            </a:pPr>
            <a:r>
              <a:rPr lang="en-US" sz="2400" b="1" dirty="0"/>
              <a:t>SUMMARIZE</a:t>
            </a:r>
            <a:r>
              <a:rPr lang="en-US" sz="2400" dirty="0"/>
              <a:t> </a:t>
            </a:r>
          </a:p>
          <a:p>
            <a:pPr algn="just">
              <a:buFont typeface="Arial" pitchFamily="34" charset="0"/>
              <a:buChar char="•"/>
            </a:pPr>
            <a:r>
              <a:rPr lang="en-US" sz="2200" dirty="0"/>
              <a:t>You must reference the original source </a:t>
            </a:r>
          </a:p>
          <a:p>
            <a:pPr algn="just"/>
            <a:endParaRPr lang="en-US" sz="2200" dirty="0"/>
          </a:p>
          <a:p>
            <a:pPr algn="just">
              <a:buFont typeface="Arial" pitchFamily="34" charset="0"/>
              <a:buChar char="•"/>
            </a:pPr>
            <a:r>
              <a:rPr lang="en-US" sz="2200" dirty="0"/>
              <a:t>summary should be shorter than the text you are summarizing </a:t>
            </a:r>
          </a:p>
          <a:p>
            <a:pPr algn="just">
              <a:buFont typeface="Arial" pitchFamily="34" charset="0"/>
              <a:buChar char="•"/>
            </a:pPr>
            <a:endParaRPr lang="en-US" sz="2200" dirty="0"/>
          </a:p>
          <a:p>
            <a:pPr algn="just">
              <a:buFont typeface="Arial" pitchFamily="34" charset="0"/>
              <a:buChar char="•"/>
            </a:pPr>
            <a:r>
              <a:rPr lang="en-US" sz="2200" dirty="0"/>
              <a:t>You must use your own words, usually with a very limited use of quotations </a:t>
            </a:r>
          </a:p>
          <a:p>
            <a:pPr algn="ctr"/>
            <a:endParaRPr lang="en-US" dirty="0"/>
          </a:p>
        </p:txBody>
      </p:sp>
      <p:sp>
        <p:nvSpPr>
          <p:cNvPr id="7" name="Rounded Rectangle 6"/>
          <p:cNvSpPr/>
          <p:nvPr/>
        </p:nvSpPr>
        <p:spPr>
          <a:xfrm>
            <a:off x="3200400" y="1600200"/>
            <a:ext cx="2743200" cy="50292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n-US" sz="2400" b="1" dirty="0"/>
              <a:t>PARAPHRASE </a:t>
            </a:r>
            <a:endParaRPr lang="en-US" sz="2400" dirty="0"/>
          </a:p>
          <a:p>
            <a:pPr>
              <a:buFont typeface="Arial" pitchFamily="34" charset="0"/>
              <a:buChar char="•"/>
            </a:pPr>
            <a:r>
              <a:rPr lang="en-US" sz="2200" dirty="0"/>
              <a:t>You must reference the original source</a:t>
            </a:r>
          </a:p>
          <a:p>
            <a:pPr>
              <a:buFont typeface="Arial" pitchFamily="34" charset="0"/>
              <a:buChar char="•"/>
            </a:pPr>
            <a:endParaRPr lang="en-US" sz="2200" dirty="0"/>
          </a:p>
          <a:p>
            <a:pPr>
              <a:buFont typeface="Arial" pitchFamily="34" charset="0"/>
              <a:buChar char="•"/>
            </a:pPr>
            <a:r>
              <a:rPr lang="en-US" sz="2200" dirty="0"/>
              <a:t>The text you produce may be shorter or longer than the original text </a:t>
            </a:r>
          </a:p>
          <a:p>
            <a:pPr>
              <a:buFont typeface="Arial" pitchFamily="34" charset="0"/>
              <a:buChar char="•"/>
            </a:pPr>
            <a:endParaRPr lang="en-US" sz="2200" dirty="0"/>
          </a:p>
          <a:p>
            <a:pPr>
              <a:buFont typeface="Arial" pitchFamily="34" charset="0"/>
              <a:buChar char="•"/>
            </a:pPr>
            <a:r>
              <a:rPr lang="en-US" sz="2200" dirty="0"/>
              <a:t> You must use your own words</a:t>
            </a:r>
          </a:p>
        </p:txBody>
      </p:sp>
      <p:sp>
        <p:nvSpPr>
          <p:cNvPr id="8" name="Rounded Rectangle 7"/>
          <p:cNvSpPr/>
          <p:nvPr/>
        </p:nvSpPr>
        <p:spPr>
          <a:xfrm>
            <a:off x="6172200" y="1524000"/>
            <a:ext cx="2743200" cy="5105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2400" b="1" dirty="0"/>
          </a:p>
          <a:p>
            <a:pPr algn="ctr"/>
            <a:r>
              <a:rPr lang="en-US" sz="2400" b="1" dirty="0"/>
              <a:t>QUOTE </a:t>
            </a:r>
          </a:p>
          <a:p>
            <a:pPr algn="just">
              <a:buFont typeface="Arial" pitchFamily="34" charset="0"/>
              <a:buChar char="•"/>
            </a:pPr>
            <a:r>
              <a:rPr lang="en-US" sz="2200" dirty="0"/>
              <a:t>You must use the original author’s exact words and you must put quotation marks around them </a:t>
            </a:r>
          </a:p>
          <a:p>
            <a:pPr algn="just">
              <a:buFont typeface="Arial" pitchFamily="34" charset="0"/>
              <a:buChar char="•"/>
            </a:pPr>
            <a:endParaRPr lang="en-US" sz="2200" dirty="0"/>
          </a:p>
          <a:p>
            <a:pPr algn="just">
              <a:buFont typeface="Arial" pitchFamily="34" charset="0"/>
              <a:buChar char="•"/>
            </a:pPr>
            <a:r>
              <a:rPr lang="en-US" sz="2200" dirty="0"/>
              <a:t> You can introduce quotes with phrases like According to Bob Jones, “ABC” or Bob Jones stated, “ABC”</a:t>
            </a:r>
          </a:p>
          <a:p>
            <a:pPr algn="ct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ONLINE PLAGIARISM CHECKER</a:t>
            </a:r>
            <a:r>
              <a:rPr lang="en-US" b="1" dirty="0"/>
              <a:t> </a:t>
            </a:r>
            <a:br>
              <a:rPr lang="en-US" dirty="0"/>
            </a:br>
            <a:endParaRPr lang="en-US" dirty="0"/>
          </a:p>
        </p:txBody>
      </p:sp>
      <p:sp>
        <p:nvSpPr>
          <p:cNvPr id="3" name="Content Placeholder 2"/>
          <p:cNvSpPr>
            <a:spLocks noGrp="1"/>
          </p:cNvSpPr>
          <p:nvPr>
            <p:ph sz="half" idx="1"/>
          </p:nvPr>
        </p:nvSpPr>
        <p:spPr>
          <a:xfrm>
            <a:off x="381000" y="1295400"/>
            <a:ext cx="4038600" cy="4525963"/>
          </a:xfrm>
        </p:spPr>
        <p:txBody>
          <a:bodyPr>
            <a:noAutofit/>
          </a:bodyPr>
          <a:lstStyle/>
          <a:p>
            <a:r>
              <a:rPr lang="en-US" sz="1800" b="1" dirty="0">
                <a:hlinkClick r:id="rId2"/>
              </a:rPr>
              <a:t>https://www.plagaware.com/</a:t>
            </a:r>
            <a:endParaRPr lang="en-US" sz="1800" b="1" dirty="0"/>
          </a:p>
          <a:p>
            <a:r>
              <a:rPr lang="en-US" sz="1800" b="1" dirty="0">
                <a:hlinkClick r:id="rId3"/>
              </a:rPr>
              <a:t>https://smallseotools.com/plagiarism-checker/</a:t>
            </a:r>
            <a:endParaRPr lang="en-US" sz="1800" b="1" dirty="0"/>
          </a:p>
          <a:p>
            <a:r>
              <a:rPr lang="en-US" sz="1800" b="1" dirty="0">
                <a:hlinkClick r:id="rId4"/>
              </a:rPr>
              <a:t>https://www.bibme.org/grammar-and-plagiarism/</a:t>
            </a:r>
            <a:endParaRPr lang="en-US" sz="1800" b="1" dirty="0"/>
          </a:p>
          <a:p>
            <a:r>
              <a:rPr lang="en-US" sz="1800" b="1" dirty="0">
                <a:hlinkClick r:id="rId5"/>
              </a:rPr>
              <a:t>https://edubirdie.com/plagiarism-checker</a:t>
            </a:r>
            <a:endParaRPr lang="en-US" sz="1800" b="1" dirty="0"/>
          </a:p>
          <a:p>
            <a:r>
              <a:rPr lang="en-US" sz="1800" b="1" dirty="0">
                <a:hlinkClick r:id="rId6"/>
              </a:rPr>
              <a:t>https://www.quetext.com/</a:t>
            </a:r>
            <a:endParaRPr lang="en-US" sz="1800" b="1" dirty="0"/>
          </a:p>
          <a:p>
            <a:r>
              <a:rPr lang="en-US" sz="1800" b="1" dirty="0">
                <a:hlinkClick r:id="rId7"/>
              </a:rPr>
              <a:t>https://www.prepostseo.com/plagiarism-checker</a:t>
            </a:r>
            <a:endParaRPr lang="en-US" sz="1800" b="1" dirty="0"/>
          </a:p>
          <a:p>
            <a:r>
              <a:rPr lang="en-US" sz="1800" b="1" dirty="0">
                <a:hlinkClick r:id="rId8"/>
              </a:rPr>
              <a:t>https://www.grammarly.com/plagiarism-checker</a:t>
            </a:r>
            <a:endParaRPr lang="en-US" sz="1800" b="1" dirty="0"/>
          </a:p>
          <a:p>
            <a:r>
              <a:rPr lang="en-US" sz="1800" b="1" dirty="0">
                <a:hlinkClick r:id="rId9"/>
              </a:rPr>
              <a:t>http://plagiarisma.net/</a:t>
            </a:r>
            <a:endParaRPr lang="en-US" sz="1800" b="1" dirty="0"/>
          </a:p>
          <a:p>
            <a:r>
              <a:rPr lang="en-US" sz="1800" b="1" dirty="0">
                <a:hlinkClick r:id="rId10"/>
              </a:rPr>
              <a:t>https://www.plagramme.com </a:t>
            </a:r>
            <a:endParaRPr lang="en-US" sz="1800" b="1" dirty="0"/>
          </a:p>
          <a:p>
            <a:r>
              <a:rPr lang="en-US" sz="1800" b="1" dirty="0">
                <a:hlinkClick r:id="rId11"/>
              </a:rPr>
              <a:t>https://plagiarismdetector.net/</a:t>
            </a:r>
            <a:endParaRPr lang="en-US" sz="1800" b="1" dirty="0"/>
          </a:p>
          <a:p>
            <a:r>
              <a:rPr lang="en-US" sz="1800" b="1" dirty="0">
                <a:hlinkClick r:id="rId12"/>
              </a:rPr>
              <a:t>http://ithenticate.com/</a:t>
            </a:r>
            <a:endParaRPr lang="en-US" sz="1800" b="1" dirty="0"/>
          </a:p>
          <a:p>
            <a:r>
              <a:rPr lang="en-US" sz="1800" b="1" dirty="0">
                <a:hlinkClick r:id="rId13"/>
              </a:rPr>
              <a:t>http://www.plagiarizechecker.com/</a:t>
            </a:r>
            <a:endParaRPr lang="en-US" sz="1800" b="1" dirty="0"/>
          </a:p>
          <a:p>
            <a:endParaRPr lang="en-US" sz="1800" b="1" dirty="0"/>
          </a:p>
        </p:txBody>
      </p:sp>
      <p:sp>
        <p:nvSpPr>
          <p:cNvPr id="4" name="Content Placeholder 3"/>
          <p:cNvSpPr>
            <a:spLocks noGrp="1"/>
          </p:cNvSpPr>
          <p:nvPr>
            <p:ph sz="half" idx="2"/>
          </p:nvPr>
        </p:nvSpPr>
        <p:spPr>
          <a:xfrm>
            <a:off x="4648200" y="1371600"/>
            <a:ext cx="4038600" cy="4525963"/>
          </a:xfrm>
        </p:spPr>
        <p:txBody>
          <a:bodyPr>
            <a:noAutofit/>
          </a:bodyPr>
          <a:lstStyle/>
          <a:p>
            <a:r>
              <a:rPr lang="en-US" sz="1800" b="1" dirty="0">
                <a:hlinkClick r:id="rId14"/>
              </a:rPr>
              <a:t>https://copyleaks.com/</a:t>
            </a:r>
            <a:endParaRPr lang="en-US" sz="1800" b="1" dirty="0"/>
          </a:p>
          <a:p>
            <a:r>
              <a:rPr lang="en-US" sz="1800" b="1" dirty="0">
                <a:hlinkClick r:id="rId15"/>
              </a:rPr>
              <a:t>https://searchenginereports.net/plagiarism-checker/</a:t>
            </a:r>
            <a:endParaRPr lang="en-US" sz="1800" b="1" dirty="0"/>
          </a:p>
          <a:p>
            <a:r>
              <a:rPr lang="en-US" sz="1800" b="1" dirty="0">
                <a:hlinkClick r:id="rId16"/>
              </a:rPr>
              <a:t>https://www.duplichecker.com/</a:t>
            </a:r>
            <a:endParaRPr lang="en-US" sz="1800" b="1" dirty="0"/>
          </a:p>
          <a:p>
            <a:r>
              <a:rPr lang="en-US" sz="1800" b="1" dirty="0">
                <a:hlinkClick r:id="rId17"/>
              </a:rPr>
              <a:t>https://plagiarismsearch.com/</a:t>
            </a:r>
            <a:endParaRPr lang="en-US" sz="1800" b="1" dirty="0"/>
          </a:p>
          <a:p>
            <a:r>
              <a:rPr lang="en-US" sz="1800" b="1" dirty="0">
                <a:hlinkClick r:id="rId18"/>
              </a:rPr>
              <a:t>https://unicheck.com/</a:t>
            </a:r>
            <a:endParaRPr lang="en-US" sz="1800" b="1" dirty="0"/>
          </a:p>
          <a:p>
            <a:r>
              <a:rPr lang="en-US" sz="1800" b="1" dirty="0">
                <a:hlinkClick r:id="rId19"/>
              </a:rPr>
              <a:t>http://en.writecheck.com/</a:t>
            </a:r>
            <a:endParaRPr lang="en-US" sz="1800" b="1" dirty="0"/>
          </a:p>
          <a:p>
            <a:r>
              <a:rPr lang="en-US" sz="1800" b="1" dirty="0">
                <a:hlinkClick r:id="rId20"/>
              </a:rPr>
              <a:t>http://plagiarismdetection.org/</a:t>
            </a:r>
            <a:endParaRPr lang="en-US" sz="1800" b="1" dirty="0"/>
          </a:p>
          <a:p>
            <a:r>
              <a:rPr lang="en-US" sz="1800" b="1" dirty="0">
                <a:hlinkClick r:id="rId21"/>
              </a:rPr>
              <a:t>http://scholarplagiarism.com/</a:t>
            </a:r>
            <a:endParaRPr lang="en-US" sz="1800" b="1" dirty="0"/>
          </a:p>
          <a:p>
            <a:r>
              <a:rPr lang="en-US" sz="1800" b="1" dirty="0">
                <a:hlinkClick r:id="rId22"/>
              </a:rPr>
              <a:t>https://essaywriters.us/plagiarism-checker/</a:t>
            </a:r>
            <a:endParaRPr lang="en-US" sz="1800" b="1" dirty="0"/>
          </a:p>
          <a:p>
            <a:r>
              <a:rPr lang="en-US" sz="1800" b="1" dirty="0">
                <a:hlinkClick r:id="rId23"/>
              </a:rPr>
              <a:t>https://www.plagiarismcheckerfree.com</a:t>
            </a:r>
            <a:endParaRPr lang="en-US" sz="1800" b="1" dirty="0"/>
          </a:p>
          <a:p>
            <a:r>
              <a:rPr lang="en-US" sz="1800" b="1" dirty="0">
                <a:hlinkClick r:id="rId24"/>
              </a:rPr>
              <a:t>http://www.plagiarismsoftware.in/</a:t>
            </a:r>
            <a:endParaRPr lang="en-US" sz="1800" b="1" dirty="0"/>
          </a:p>
          <a:p>
            <a:r>
              <a:rPr lang="en-US" sz="1800" b="1" dirty="0">
                <a:hlinkClick r:id="rId25"/>
              </a:rPr>
              <a:t>https://plagly.com</a:t>
            </a:r>
            <a:endParaRPr lang="en-US" sz="1800" b="1" dirty="0"/>
          </a:p>
          <a:p>
            <a:endParaRPr lang="en-US" sz="1800" b="1" dirty="0"/>
          </a:p>
          <a:p>
            <a:endParaRPr lang="en-US" sz="18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04800" y="533400"/>
          <a:ext cx="8610600" cy="5791200"/>
        </p:xfrm>
        <a:graphic>
          <a:graphicData uri="http://schemas.openxmlformats.org/drawingml/2006/table">
            <a:tbl>
              <a:tblPr firstRow="1" bandRow="1">
                <a:tableStyleId>{5940675A-B579-460E-94D1-54222C63F5DA}</a:tableStyleId>
              </a:tblPr>
              <a:tblGrid>
                <a:gridCol w="2209800">
                  <a:extLst>
                    <a:ext uri="{9D8B030D-6E8A-4147-A177-3AD203B41FA5}">
                      <a16:colId xmlns:a16="http://schemas.microsoft.com/office/drawing/2014/main" val="20000"/>
                    </a:ext>
                  </a:extLst>
                </a:gridCol>
                <a:gridCol w="33528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370840">
                <a:tc>
                  <a:txBody>
                    <a:bodyPr/>
                    <a:lstStyle/>
                    <a:p>
                      <a:pPr algn="ctr"/>
                      <a:r>
                        <a:rPr lang="en-US" sz="2000" b="1" dirty="0"/>
                        <a:t>Plagiarism tools </a:t>
                      </a:r>
                    </a:p>
                  </a:txBody>
                  <a:tcPr/>
                </a:tc>
                <a:tc>
                  <a:txBody>
                    <a:bodyPr/>
                    <a:lstStyle/>
                    <a:p>
                      <a:pPr algn="ctr"/>
                      <a:r>
                        <a:rPr lang="en-US" sz="2000" b="1" dirty="0"/>
                        <a:t>Pros</a:t>
                      </a:r>
                    </a:p>
                  </a:txBody>
                  <a:tcPr/>
                </a:tc>
                <a:tc>
                  <a:txBody>
                    <a:bodyPr/>
                    <a:lstStyle/>
                    <a:p>
                      <a:pPr algn="ctr"/>
                      <a:r>
                        <a:rPr lang="en-US" sz="2000" b="1" dirty="0"/>
                        <a:t>Cons</a:t>
                      </a:r>
                    </a:p>
                  </a:txBody>
                  <a:tcPr/>
                </a:tc>
                <a:extLst>
                  <a:ext uri="{0D108BD9-81ED-4DB2-BD59-A6C34878D82A}">
                    <a16:rowId xmlns:a16="http://schemas.microsoft.com/office/drawing/2014/main" val="10000"/>
                  </a:ext>
                </a:extLst>
              </a:tr>
              <a:tr h="370840">
                <a:tc>
                  <a:txBody>
                    <a:bodyPr/>
                    <a:lstStyle/>
                    <a:p>
                      <a:pPr algn="l"/>
                      <a:r>
                        <a:rPr lang="en-US" b="1" dirty="0"/>
                        <a:t>DUPLICHECKER</a:t>
                      </a:r>
                    </a:p>
                  </a:txBody>
                  <a:tcPr/>
                </a:tc>
                <a:tc>
                  <a:txBody>
                    <a:bodyPr/>
                    <a:lstStyle/>
                    <a:p>
                      <a:pPr algn="l">
                        <a:buFont typeface="Arial" pitchFamily="34" charset="0"/>
                        <a:buChar char="•"/>
                      </a:pPr>
                      <a:r>
                        <a:rPr lang="en-US" b="0" dirty="0"/>
                        <a:t>Free Of Charge</a:t>
                      </a:r>
                    </a:p>
                    <a:p>
                      <a:pPr algn="l">
                        <a:buFont typeface="Arial" pitchFamily="34" charset="0"/>
                        <a:buChar char="•"/>
                      </a:pPr>
                      <a:r>
                        <a:rPr lang="en-US" b="0" dirty="0"/>
                        <a:t>Ease Of Use</a:t>
                      </a:r>
                    </a:p>
                    <a:p>
                      <a:pPr algn="l">
                        <a:buFont typeface="Arial" pitchFamily="34" charset="0"/>
                        <a:buChar char="•"/>
                      </a:pPr>
                      <a:r>
                        <a:rPr lang="en-US" b="0" dirty="0"/>
                        <a:t>50 Plagiarism Scans Per Day For Registered Users</a:t>
                      </a:r>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0" dirty="0"/>
                        <a:t>1 Search Per Day For Unregistered Users</a:t>
                      </a:r>
                      <a:br>
                        <a:rPr lang="en-US" b="0" dirty="0"/>
                      </a:br>
                      <a:endParaRPr lang="en-US" b="0" dirty="0"/>
                    </a:p>
                    <a:p>
                      <a:pPr algn="l"/>
                      <a:endParaRPr lang="en-US" b="0" dirty="0"/>
                    </a:p>
                  </a:txBody>
                  <a:tcPr/>
                </a:tc>
                <a:extLst>
                  <a:ext uri="{0D108BD9-81ED-4DB2-BD59-A6C34878D82A}">
                    <a16:rowId xmlns:a16="http://schemas.microsoft.com/office/drawing/2014/main" val="10001"/>
                  </a:ext>
                </a:extLst>
              </a:tr>
              <a:tr h="370840">
                <a:tc>
                  <a:txBody>
                    <a:bodyPr/>
                    <a:lstStyle/>
                    <a:p>
                      <a:pPr algn="l"/>
                      <a:r>
                        <a:rPr lang="en-US" b="1" dirty="0"/>
                        <a:t>COPYLEAKS</a:t>
                      </a:r>
                    </a:p>
                  </a:txBody>
                  <a:tcPr/>
                </a:tc>
                <a:tc>
                  <a:txBody>
                    <a:bodyPr/>
                    <a:lstStyle/>
                    <a:p>
                      <a:pPr algn="l">
                        <a:buFont typeface="Arial" pitchFamily="34" charset="0"/>
                        <a:buChar char="•"/>
                      </a:pPr>
                      <a:r>
                        <a:rPr lang="en-US" b="0" dirty="0"/>
                        <a:t>Multiple File Formats And Languages</a:t>
                      </a:r>
                    </a:p>
                    <a:p>
                      <a:pPr algn="l">
                        <a:buFont typeface="Arial" pitchFamily="34" charset="0"/>
                        <a:buChar char="•"/>
                      </a:pPr>
                      <a:r>
                        <a:rPr lang="en-US" b="0" dirty="0" err="1"/>
                        <a:t>Copyleaks</a:t>
                      </a:r>
                      <a:r>
                        <a:rPr lang="en-US" b="0" dirty="0"/>
                        <a:t> allows you to use the API tool to search for plagiarized</a:t>
                      </a:r>
                    </a:p>
                  </a:txBody>
                  <a:tcPr/>
                </a:tc>
                <a:tc>
                  <a:txBody>
                    <a:bodyPr/>
                    <a:lstStyle/>
                    <a:p>
                      <a:pPr algn="l">
                        <a:buFont typeface="Arial" pitchFamily="34" charset="0"/>
                        <a:buChar char="•"/>
                      </a:pPr>
                      <a:r>
                        <a:rPr lang="en-US" b="0" dirty="0"/>
                        <a:t>You Can Use It Only After You Sign Up</a:t>
                      </a:r>
                    </a:p>
                    <a:p>
                      <a:pPr algn="l">
                        <a:buFont typeface="Arial" pitchFamily="34" charset="0"/>
                        <a:buChar char="•"/>
                      </a:pPr>
                      <a:r>
                        <a:rPr lang="en-US" b="0" dirty="0"/>
                        <a:t>Free Page Restriction</a:t>
                      </a:r>
                      <a:br>
                        <a:rPr lang="en-US" b="0" dirty="0"/>
                      </a:br>
                      <a:r>
                        <a:rPr lang="en-US" b="0" dirty="0"/>
                        <a:t>first 10 pages are for free.</a:t>
                      </a:r>
                    </a:p>
                    <a:p>
                      <a:pPr algn="l"/>
                      <a:endParaRPr lang="en-US" b="0" dirty="0"/>
                    </a:p>
                  </a:txBody>
                  <a:tcPr/>
                </a:tc>
                <a:extLst>
                  <a:ext uri="{0D108BD9-81ED-4DB2-BD59-A6C34878D82A}">
                    <a16:rowId xmlns:a16="http://schemas.microsoft.com/office/drawing/2014/main" val="10002"/>
                  </a:ext>
                </a:extLst>
              </a:tr>
              <a:tr h="370840">
                <a:tc>
                  <a:txBody>
                    <a:bodyPr/>
                    <a:lstStyle/>
                    <a:p>
                      <a:pPr algn="l"/>
                      <a:r>
                        <a:rPr lang="en-US" b="1" dirty="0"/>
                        <a:t>PAPERRATER</a:t>
                      </a:r>
                    </a:p>
                  </a:txBody>
                  <a:tcPr/>
                </a:tc>
                <a:tc>
                  <a:txBody>
                    <a:bodyPr/>
                    <a:lstStyle/>
                    <a:p>
                      <a:pPr algn="l">
                        <a:buFont typeface="Arial" pitchFamily="34" charset="0"/>
                        <a:buChar char="•"/>
                      </a:pPr>
                      <a:r>
                        <a:rPr lang="en-US" b="0" dirty="0"/>
                        <a:t>3 Tools In 1: Proofreader &amp; Grammar Check, Vocabulary Builder, Plagiarism Checker</a:t>
                      </a:r>
                    </a:p>
                  </a:txBody>
                  <a:tcPr/>
                </a:tc>
                <a:tc>
                  <a:txBody>
                    <a:bodyPr/>
                    <a:lstStyle/>
                    <a:p>
                      <a:pPr algn="l">
                        <a:buFont typeface="Arial" pitchFamily="34" charset="0"/>
                        <a:buChar char="•"/>
                      </a:pPr>
                      <a:r>
                        <a:rPr lang="en-US" b="0" dirty="0"/>
                        <a:t>No Ability To Save Report</a:t>
                      </a:r>
                    </a:p>
                  </a:txBody>
                  <a:tcPr/>
                </a:tc>
                <a:extLst>
                  <a:ext uri="{0D108BD9-81ED-4DB2-BD59-A6C34878D82A}">
                    <a16:rowId xmlns:a16="http://schemas.microsoft.com/office/drawing/2014/main" val="10003"/>
                  </a:ext>
                </a:extLst>
              </a:tr>
              <a:tr h="370840">
                <a:tc>
                  <a:txBody>
                    <a:bodyPr/>
                    <a:lstStyle/>
                    <a:p>
                      <a:pPr algn="l"/>
                      <a:r>
                        <a:rPr lang="en-US" b="1" dirty="0"/>
                        <a:t>QUETEXT</a:t>
                      </a:r>
                    </a:p>
                  </a:txBody>
                  <a:tcPr/>
                </a:tc>
                <a:tc>
                  <a:txBody>
                    <a:bodyPr/>
                    <a:lstStyle/>
                    <a:p>
                      <a:pPr algn="l">
                        <a:buFont typeface="Arial" pitchFamily="34" charset="0"/>
                        <a:buChar char="•"/>
                      </a:pPr>
                      <a:r>
                        <a:rPr lang="en-US" b="0" dirty="0"/>
                        <a:t>Entirely free.</a:t>
                      </a:r>
                    </a:p>
                    <a:p>
                      <a:pPr algn="l">
                        <a:buFont typeface="Arial" pitchFamily="34" charset="0"/>
                        <a:buChar char="•"/>
                      </a:pPr>
                      <a:r>
                        <a:rPr lang="en-US" b="0" dirty="0"/>
                        <a:t>Unlimited Usage</a:t>
                      </a:r>
                      <a:br>
                        <a:rPr lang="en-US" b="0" dirty="0"/>
                      </a:br>
                      <a:endParaRPr lang="en-US" b="0" dirty="0"/>
                    </a:p>
                  </a:txBody>
                  <a:tcPr/>
                </a:tc>
                <a:tc>
                  <a:txBody>
                    <a:bodyPr/>
                    <a:lstStyle/>
                    <a:p>
                      <a:pPr algn="l">
                        <a:buFont typeface="Arial" pitchFamily="34" charset="0"/>
                        <a:buChar char="•"/>
                      </a:pPr>
                      <a:r>
                        <a:rPr lang="en-US" b="0" dirty="0"/>
                        <a:t>No File Uploading</a:t>
                      </a:r>
                    </a:p>
                  </a:txBody>
                  <a:tcPr/>
                </a:tc>
                <a:extLst>
                  <a:ext uri="{0D108BD9-81ED-4DB2-BD59-A6C34878D82A}">
                    <a16:rowId xmlns:a16="http://schemas.microsoft.com/office/drawing/2014/main" val="10004"/>
                  </a:ext>
                </a:extLst>
              </a:tr>
              <a:tr h="370840">
                <a:tc>
                  <a:txBody>
                    <a:bodyPr/>
                    <a:lstStyle/>
                    <a:p>
                      <a:pPr algn="l"/>
                      <a:r>
                        <a:rPr lang="en-US" b="1" dirty="0"/>
                        <a:t>PLAGIARISMA</a:t>
                      </a:r>
                    </a:p>
                  </a:txBody>
                  <a:tcPr/>
                </a:tc>
                <a:tc>
                  <a:txBody>
                    <a:bodyPr/>
                    <a:lstStyle/>
                    <a:p>
                      <a:pPr algn="l">
                        <a:buFont typeface="Arial" pitchFamily="34" charset="0"/>
                        <a:buChar char="•"/>
                      </a:pPr>
                      <a:r>
                        <a:rPr lang="en-US" b="0" dirty="0"/>
                        <a:t>190+ Languages Supported</a:t>
                      </a:r>
                    </a:p>
                    <a:p>
                      <a:pPr algn="l">
                        <a:buFont typeface="Arial" pitchFamily="34" charset="0"/>
                        <a:buChar char="•"/>
                      </a:pPr>
                      <a:r>
                        <a:rPr lang="en-US" b="0" dirty="0"/>
                        <a:t>Plagiarism Check By URL, Online Or File Upload</a:t>
                      </a:r>
                    </a:p>
                  </a:txBody>
                  <a:tcPr/>
                </a:tc>
                <a:tc>
                  <a:txBody>
                    <a:bodyPr/>
                    <a:lstStyle/>
                    <a:p>
                      <a:pPr algn="l">
                        <a:buFont typeface="Arial" pitchFamily="34" charset="0"/>
                        <a:buChar char="•"/>
                      </a:pPr>
                      <a:r>
                        <a:rPr lang="en-US" b="0" dirty="0"/>
                        <a:t>Limited Plagiarism Checks Per Day</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REFERENCE</a:t>
            </a:r>
          </a:p>
        </p:txBody>
      </p:sp>
      <p:sp>
        <p:nvSpPr>
          <p:cNvPr id="3" name="Content Placeholder 2"/>
          <p:cNvSpPr>
            <a:spLocks noGrp="1"/>
          </p:cNvSpPr>
          <p:nvPr>
            <p:ph idx="1"/>
          </p:nvPr>
        </p:nvSpPr>
        <p:spPr>
          <a:xfrm>
            <a:off x="457200" y="1447800"/>
            <a:ext cx="8382000" cy="4876800"/>
          </a:xfrm>
        </p:spPr>
        <p:txBody>
          <a:bodyPr>
            <a:normAutofit/>
          </a:bodyPr>
          <a:lstStyle/>
          <a:p>
            <a:pPr algn="just"/>
            <a:r>
              <a:rPr lang="en-US" sz="2800" dirty="0"/>
              <a:t>A Works Cited is a list of sources that goes at the end of you paper or presentation that tells the reader all the sources you have used.</a:t>
            </a:r>
          </a:p>
          <a:p>
            <a:pPr algn="just"/>
            <a:endParaRPr lang="en-US" sz="2800" dirty="0"/>
          </a:p>
          <a:p>
            <a:pPr algn="just"/>
            <a:r>
              <a:rPr lang="en-US" sz="2800" dirty="0"/>
              <a:t>Formatting sources in a Works Cited is different from formatting an in text citation.</a:t>
            </a:r>
          </a:p>
          <a:p>
            <a:pPr algn="just"/>
            <a:endParaRPr lang="en-US" sz="2800" dirty="0"/>
          </a:p>
          <a:p>
            <a:pPr algn="just"/>
            <a:r>
              <a:rPr lang="en-US" sz="2800" dirty="0"/>
              <a:t>A referencing style is a specific format for presenting </a:t>
            </a:r>
            <a:r>
              <a:rPr lang="en-US" sz="2800" dirty="0" err="1"/>
              <a:t>intext</a:t>
            </a:r>
            <a:r>
              <a:rPr lang="en-US" sz="2800" dirty="0"/>
              <a:t> references (footnotes or endnotes), and bibliography.</a:t>
            </a:r>
          </a:p>
          <a:p>
            <a:pPr algn="just"/>
            <a:endParaRPr lang="en-US" sz="2800" dirty="0"/>
          </a:p>
          <a:p>
            <a:pPr algn="just"/>
            <a:endParaRPr lang="en-US" sz="2800" b="1" dirty="0">
              <a:solidFill>
                <a:schemeClr val="accent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556</TotalTime>
  <Words>2621</Words>
  <Application>Microsoft Macintosh PowerPoint</Application>
  <PresentationFormat>On-screen Show (4:3)</PresentationFormat>
  <Paragraphs>271</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Wingdings</vt:lpstr>
      <vt:lpstr>Office Theme</vt:lpstr>
      <vt:lpstr>RESEARCH TOOLS AND SOFTWARE</vt:lpstr>
      <vt:lpstr>PLAGIARISM</vt:lpstr>
      <vt:lpstr>WHAT DOES PLAGIARISM LOOK LIKE?</vt:lpstr>
      <vt:lpstr>SOME OF THE THINGS ABOUT PLAGIARISM</vt:lpstr>
      <vt:lpstr>HOW DO JOURNALS DETECT PLAGIARISM</vt:lpstr>
      <vt:lpstr>HOW TO AVOID PLAGIARISM</vt:lpstr>
      <vt:lpstr>ONLINE PLAGIARISM CHECKER  </vt:lpstr>
      <vt:lpstr>PowerPoint Presentation</vt:lpstr>
      <vt:lpstr>REFERENCE</vt:lpstr>
      <vt:lpstr>WHY TO REFERENCE ???</vt:lpstr>
      <vt:lpstr>DIFFERENT STYLES OF WRITING REFERENCES</vt:lpstr>
      <vt:lpstr>HARVARD STYLE OF REFERENCING…</vt:lpstr>
      <vt:lpstr>MLA CITATION STYLE (MODERN LANGUAGE ASSOCIATION )</vt:lpstr>
      <vt:lpstr>CHICAGO</vt:lpstr>
      <vt:lpstr>AMERICAN PSYCHOLOGICAL ASSOCIATION STYLE</vt:lpstr>
      <vt:lpstr>REFERECING FROM VARIOUS SOURCES</vt:lpstr>
      <vt:lpstr>REFERECING FROM VARIOUS SOURCES</vt:lpstr>
      <vt:lpstr>PowerPoint Presentation</vt:lpstr>
      <vt:lpstr>ONLINE REFERENCING SITES</vt:lpstr>
      <vt:lpstr>PROOF READING </vt:lpstr>
      <vt:lpstr>IMPORTANCE OF PROOFREADING IN RESEARCH PAPERS</vt:lpstr>
      <vt:lpstr>PowerPoint Presentation</vt:lpstr>
      <vt:lpstr>PROOFREADING TIPS</vt:lpstr>
      <vt:lpstr>ERRORS MISSED BY SPELL/GRAMMAR CHECK</vt:lpstr>
      <vt:lpstr>PowerPoint Presentation</vt:lpstr>
      <vt:lpstr>COMMON PROOFREADING SYMBOLS</vt:lpstr>
      <vt:lpstr>ONLINE PROOFREADING TOOLS</vt:lpstr>
      <vt:lpstr>ONLINE PROOFREADING TOOLS</vt:lpstr>
      <vt:lpstr>PARAPHRASING</vt:lpstr>
      <vt:lpstr>STEPS TO PARAPHRASE</vt:lpstr>
      <vt:lpstr>GUIDELINES FOR PARAPHRASING</vt:lpstr>
      <vt:lpstr>GUIDELINES FOR PARAPHRASING</vt:lpstr>
      <vt:lpstr>ONLINE PARAPHRASING TOOLS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305001</dc:creator>
  <cp:lastModifiedBy>Mansi Tiwari</cp:lastModifiedBy>
  <cp:revision>209</cp:revision>
  <dcterms:created xsi:type="dcterms:W3CDTF">2020-07-12T14:42:56Z</dcterms:created>
  <dcterms:modified xsi:type="dcterms:W3CDTF">2021-02-27T14:34:11Z</dcterms:modified>
</cp:coreProperties>
</file>