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5"/>
  </p:notesMasterIdLst>
  <p:sldIdLst>
    <p:sldId id="307" r:id="rId2"/>
    <p:sldId id="342" r:id="rId3"/>
    <p:sldId id="343" r:id="rId4"/>
    <p:sldId id="344" r:id="rId5"/>
    <p:sldId id="345" r:id="rId6"/>
    <p:sldId id="346" r:id="rId7"/>
    <p:sldId id="347" r:id="rId8"/>
    <p:sldId id="348" r:id="rId9"/>
    <p:sldId id="272" r:id="rId10"/>
    <p:sldId id="321" r:id="rId11"/>
    <p:sldId id="309" r:id="rId12"/>
    <p:sldId id="349" r:id="rId13"/>
    <p:sldId id="311" r:id="rId14"/>
    <p:sldId id="275" r:id="rId15"/>
    <p:sldId id="313" r:id="rId16"/>
    <p:sldId id="273" r:id="rId17"/>
    <p:sldId id="350" r:id="rId18"/>
    <p:sldId id="274" r:id="rId19"/>
    <p:sldId id="278" r:id="rId20"/>
    <p:sldId id="312" r:id="rId21"/>
    <p:sldId id="314" r:id="rId22"/>
    <p:sldId id="315" r:id="rId23"/>
    <p:sldId id="316" r:id="rId24"/>
    <p:sldId id="317" r:id="rId25"/>
    <p:sldId id="322" r:id="rId26"/>
    <p:sldId id="323" r:id="rId27"/>
    <p:sldId id="280" r:id="rId28"/>
    <p:sldId id="281" r:id="rId29"/>
    <p:sldId id="351" r:id="rId30"/>
    <p:sldId id="352" r:id="rId31"/>
    <p:sldId id="318" r:id="rId32"/>
    <p:sldId id="319" r:id="rId33"/>
    <p:sldId id="320"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208"/>
  </p:normalViewPr>
  <p:slideViewPr>
    <p:cSldViewPr snapToGrid="0" snapToObjects="1">
      <p:cViewPr varScale="1">
        <p:scale>
          <a:sx n="121" d="100"/>
          <a:sy n="121" d="100"/>
        </p:scale>
        <p:origin x="200"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9FCD32-D48D-494F-8A11-6E64A08275E1}" type="datetimeFigureOut">
              <a:rPr lang="en-US" smtClean="0"/>
              <a:t>2/27/21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1E078E-52C3-8C41-8896-26A3CB75D83F}" type="slidenum">
              <a:rPr lang="en-US" smtClean="0"/>
              <a:t>‹#›</a:t>
            </a:fld>
            <a:endParaRPr lang="en-US"/>
          </a:p>
        </p:txBody>
      </p:sp>
    </p:spTree>
    <p:extLst>
      <p:ext uri="{BB962C8B-B14F-4D97-AF65-F5344CB8AC3E}">
        <p14:creationId xmlns:p14="http://schemas.microsoft.com/office/powerpoint/2010/main" val="361833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3D8DA9-61CD-4D4D-928D-F7A4DD4543E6}" type="slidenum">
              <a:rPr lang="en-US" smtClean="0"/>
              <a:pPr/>
              <a:t>5</a:t>
            </a:fld>
            <a:endParaRPr lang="en-US"/>
          </a:p>
        </p:txBody>
      </p:sp>
    </p:spTree>
    <p:extLst>
      <p:ext uri="{BB962C8B-B14F-4D97-AF65-F5344CB8AC3E}">
        <p14:creationId xmlns:p14="http://schemas.microsoft.com/office/powerpoint/2010/main" val="2391333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3D8DA9-61CD-4D4D-928D-F7A4DD4543E6}" type="slidenum">
              <a:rPr lang="en-US" smtClean="0"/>
              <a:pPr/>
              <a:t>19</a:t>
            </a:fld>
            <a:endParaRPr lang="en-US"/>
          </a:p>
        </p:txBody>
      </p:sp>
    </p:spTree>
    <p:extLst>
      <p:ext uri="{BB962C8B-B14F-4D97-AF65-F5344CB8AC3E}">
        <p14:creationId xmlns:p14="http://schemas.microsoft.com/office/powerpoint/2010/main" val="3924858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3D8DA9-61CD-4D4D-928D-F7A4DD4543E6}" type="slidenum">
              <a:rPr lang="en-US" smtClean="0"/>
              <a:pPr/>
              <a:t>27</a:t>
            </a:fld>
            <a:endParaRPr lang="en-US"/>
          </a:p>
        </p:txBody>
      </p:sp>
    </p:spTree>
    <p:extLst>
      <p:ext uri="{BB962C8B-B14F-4D97-AF65-F5344CB8AC3E}">
        <p14:creationId xmlns:p14="http://schemas.microsoft.com/office/powerpoint/2010/main" val="2525206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3D8DA9-61CD-4D4D-928D-F7A4DD4543E6}" type="slidenum">
              <a:rPr lang="en-US" smtClean="0"/>
              <a:pPr/>
              <a:t>28</a:t>
            </a:fld>
            <a:endParaRPr lang="en-US"/>
          </a:p>
        </p:txBody>
      </p:sp>
    </p:spTree>
    <p:extLst>
      <p:ext uri="{BB962C8B-B14F-4D97-AF65-F5344CB8AC3E}">
        <p14:creationId xmlns:p14="http://schemas.microsoft.com/office/powerpoint/2010/main" val="2247778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3D8DA9-61CD-4D4D-928D-F7A4DD4543E6}" type="slidenum">
              <a:rPr lang="en-US" smtClean="0"/>
              <a:pPr/>
              <a:t>29</a:t>
            </a:fld>
            <a:endParaRPr lang="en-US"/>
          </a:p>
        </p:txBody>
      </p:sp>
    </p:spTree>
    <p:extLst>
      <p:ext uri="{BB962C8B-B14F-4D97-AF65-F5344CB8AC3E}">
        <p14:creationId xmlns:p14="http://schemas.microsoft.com/office/powerpoint/2010/main" val="2270468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3D8DA9-61CD-4D4D-928D-F7A4DD4543E6}" type="slidenum">
              <a:rPr lang="en-US" smtClean="0"/>
              <a:pPr/>
              <a:t>6</a:t>
            </a:fld>
            <a:endParaRPr lang="en-US"/>
          </a:p>
        </p:txBody>
      </p:sp>
    </p:spTree>
    <p:extLst>
      <p:ext uri="{BB962C8B-B14F-4D97-AF65-F5344CB8AC3E}">
        <p14:creationId xmlns:p14="http://schemas.microsoft.com/office/powerpoint/2010/main" val="840649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3D8DA9-61CD-4D4D-928D-F7A4DD4543E6}" type="slidenum">
              <a:rPr lang="en-US" smtClean="0"/>
              <a:pPr/>
              <a:t>7</a:t>
            </a:fld>
            <a:endParaRPr lang="en-US"/>
          </a:p>
        </p:txBody>
      </p:sp>
    </p:spTree>
    <p:extLst>
      <p:ext uri="{BB962C8B-B14F-4D97-AF65-F5344CB8AC3E}">
        <p14:creationId xmlns:p14="http://schemas.microsoft.com/office/powerpoint/2010/main" val="31139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3D8DA9-61CD-4D4D-928D-F7A4DD4543E6}" type="slidenum">
              <a:rPr lang="en-US" smtClean="0"/>
              <a:pPr/>
              <a:t>8</a:t>
            </a:fld>
            <a:endParaRPr lang="en-US"/>
          </a:p>
        </p:txBody>
      </p:sp>
    </p:spTree>
    <p:extLst>
      <p:ext uri="{BB962C8B-B14F-4D97-AF65-F5344CB8AC3E}">
        <p14:creationId xmlns:p14="http://schemas.microsoft.com/office/powerpoint/2010/main" val="2155605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3D8DA9-61CD-4D4D-928D-F7A4DD4543E6}" type="slidenum">
              <a:rPr lang="en-US" smtClean="0"/>
              <a:pPr/>
              <a:t>9</a:t>
            </a:fld>
            <a:endParaRPr lang="en-US"/>
          </a:p>
        </p:txBody>
      </p:sp>
    </p:spTree>
    <p:extLst>
      <p:ext uri="{BB962C8B-B14F-4D97-AF65-F5344CB8AC3E}">
        <p14:creationId xmlns:p14="http://schemas.microsoft.com/office/powerpoint/2010/main" val="2207431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3D8DA9-61CD-4D4D-928D-F7A4DD4543E6}" type="slidenum">
              <a:rPr lang="en-US" smtClean="0"/>
              <a:pPr/>
              <a:t>14</a:t>
            </a:fld>
            <a:endParaRPr lang="en-US"/>
          </a:p>
        </p:txBody>
      </p:sp>
    </p:spTree>
    <p:extLst>
      <p:ext uri="{BB962C8B-B14F-4D97-AF65-F5344CB8AC3E}">
        <p14:creationId xmlns:p14="http://schemas.microsoft.com/office/powerpoint/2010/main" val="712996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3D8DA9-61CD-4D4D-928D-F7A4DD4543E6}" type="slidenum">
              <a:rPr lang="en-US" smtClean="0"/>
              <a:pPr/>
              <a:t>15</a:t>
            </a:fld>
            <a:endParaRPr lang="en-US"/>
          </a:p>
        </p:txBody>
      </p:sp>
    </p:spTree>
    <p:extLst>
      <p:ext uri="{BB962C8B-B14F-4D97-AF65-F5344CB8AC3E}">
        <p14:creationId xmlns:p14="http://schemas.microsoft.com/office/powerpoint/2010/main" val="2916360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3D8DA9-61CD-4D4D-928D-F7A4DD4543E6}" type="slidenum">
              <a:rPr lang="en-US" smtClean="0"/>
              <a:pPr/>
              <a:t>16</a:t>
            </a:fld>
            <a:endParaRPr lang="en-US"/>
          </a:p>
        </p:txBody>
      </p:sp>
    </p:spTree>
    <p:extLst>
      <p:ext uri="{BB962C8B-B14F-4D97-AF65-F5344CB8AC3E}">
        <p14:creationId xmlns:p14="http://schemas.microsoft.com/office/powerpoint/2010/main" val="2607004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3D8DA9-61CD-4D4D-928D-F7A4DD4543E6}" type="slidenum">
              <a:rPr lang="en-US" smtClean="0"/>
              <a:pPr/>
              <a:t>18</a:t>
            </a:fld>
            <a:endParaRPr lang="en-US"/>
          </a:p>
        </p:txBody>
      </p:sp>
    </p:spTree>
    <p:extLst>
      <p:ext uri="{BB962C8B-B14F-4D97-AF65-F5344CB8AC3E}">
        <p14:creationId xmlns:p14="http://schemas.microsoft.com/office/powerpoint/2010/main" val="5125545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GB"/>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2/27/21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GB"/>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GB"/>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GB"/>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2/27/21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GB"/>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2/27/21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GB"/>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2/27/21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2/27/21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GB"/>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2/27/21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2/27/21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2/27/21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2/27/21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crossref.org/metadatamanager/"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ugccare.unipune.ac.in/Apps1/User/LR/Login?ReturnUrl=/Apps1/User/WebA/CAREList"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scopus.com/home.uri"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mjl.clarivate.com/home"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orcid.org/0000-0002-2576-9022"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whois.domaintools.co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predatoryjournals.com/metric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ugccare.unipune.ac.in/Apps1/User/Web/CloneJournal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mailto:titlesuggestion@scopus.com"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ADDD1-DB61-784F-ACA3-DD0E5A38B660}"/>
              </a:ext>
            </a:extLst>
          </p:cNvPr>
          <p:cNvSpPr>
            <a:spLocks noGrp="1"/>
          </p:cNvSpPr>
          <p:nvPr>
            <p:ph type="title"/>
          </p:nvPr>
        </p:nvSpPr>
        <p:spPr>
          <a:xfrm>
            <a:off x="1828800" y="1371601"/>
            <a:ext cx="8534400" cy="2231571"/>
          </a:xfrm>
        </p:spPr>
        <p:txBody>
          <a:bodyPr>
            <a:noAutofit/>
          </a:bodyPr>
          <a:lstStyle/>
          <a:p>
            <a:br>
              <a:rPr lang="en-US" b="1" dirty="0"/>
            </a:br>
            <a:r>
              <a:rPr lang="en-US" b="1" dirty="0"/>
              <a:t>How to catch Cloned/Predatory Journals</a:t>
            </a:r>
          </a:p>
        </p:txBody>
      </p:sp>
      <p:sp>
        <p:nvSpPr>
          <p:cNvPr id="3" name="Content Placeholder 2">
            <a:extLst>
              <a:ext uri="{FF2B5EF4-FFF2-40B4-BE49-F238E27FC236}">
                <a16:creationId xmlns:a16="http://schemas.microsoft.com/office/drawing/2014/main" id="{2C5BB7D6-E0B1-0C49-8802-1459B53E0DAD}"/>
              </a:ext>
            </a:extLst>
          </p:cNvPr>
          <p:cNvSpPr>
            <a:spLocks noGrp="1"/>
          </p:cNvSpPr>
          <p:nvPr>
            <p:ph idx="1"/>
          </p:nvPr>
        </p:nvSpPr>
        <p:spPr>
          <a:xfrm>
            <a:off x="1828800" y="4038601"/>
            <a:ext cx="8458200" cy="2087563"/>
          </a:xfrm>
        </p:spPr>
        <p:txBody>
          <a:bodyPr>
            <a:normAutofit/>
          </a:bodyPr>
          <a:lstStyle/>
          <a:p>
            <a:pPr marL="0" indent="0">
              <a:buNone/>
            </a:pPr>
            <a:r>
              <a:rPr lang="en-US" sz="2000" dirty="0" err="1"/>
              <a:t>Dr.Mansi</a:t>
            </a:r>
            <a:r>
              <a:rPr lang="en-US" sz="2000" dirty="0"/>
              <a:t> Tiwari</a:t>
            </a:r>
          </a:p>
        </p:txBody>
      </p:sp>
    </p:spTree>
    <p:extLst>
      <p:ext uri="{BB962C8B-B14F-4D97-AF65-F5344CB8AC3E}">
        <p14:creationId xmlns:p14="http://schemas.microsoft.com/office/powerpoint/2010/main" val="4138626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6019800" cy="1325562"/>
          </a:xfrm>
        </p:spPr>
        <p:txBody>
          <a:bodyPr>
            <a:normAutofit/>
          </a:bodyPr>
          <a:lstStyle/>
          <a:p>
            <a:r>
              <a:rPr lang="en-US" dirty="0"/>
              <a:t>Original Website is </a:t>
            </a:r>
            <a:br>
              <a:rPr lang="en-US" dirty="0"/>
            </a:br>
            <a:r>
              <a:rPr lang="en-US" dirty="0"/>
              <a:t>in Kuwait</a:t>
            </a:r>
            <a:endParaRPr lang="en-IN" dirty="0"/>
          </a:p>
        </p:txBody>
      </p:sp>
      <p:pic>
        <p:nvPicPr>
          <p:cNvPr id="4" name="Content Placeholder 3" descr="Journal of Social Sciences Kuwait.PNG"/>
          <p:cNvPicPr>
            <a:picLocks noGrp="1" noChangeAspect="1"/>
          </p:cNvPicPr>
          <p:nvPr>
            <p:ph idx="1"/>
          </p:nvPr>
        </p:nvPicPr>
        <p:blipFill>
          <a:blip r:embed="rId2" cstate="print"/>
          <a:stretch>
            <a:fillRect/>
          </a:stretch>
        </p:blipFill>
        <p:spPr>
          <a:xfrm>
            <a:off x="2152650" y="1968922"/>
            <a:ext cx="7886700" cy="4064744"/>
          </a:xfrm>
        </p:spPr>
      </p:pic>
    </p:spTree>
    <p:extLst>
      <p:ext uri="{BB962C8B-B14F-4D97-AF65-F5344CB8AC3E}">
        <p14:creationId xmlns:p14="http://schemas.microsoft.com/office/powerpoint/2010/main" val="1668973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0C0CC-1F3D-1047-AAB7-D327D893BEA4}"/>
              </a:ext>
            </a:extLst>
          </p:cNvPr>
          <p:cNvSpPr>
            <a:spLocks noGrp="1"/>
          </p:cNvSpPr>
          <p:nvPr>
            <p:ph type="title"/>
          </p:nvPr>
        </p:nvSpPr>
        <p:spPr>
          <a:xfrm>
            <a:off x="1981200" y="274638"/>
            <a:ext cx="6096000" cy="1096962"/>
          </a:xfrm>
        </p:spPr>
        <p:txBody>
          <a:bodyPr>
            <a:normAutofit/>
          </a:bodyPr>
          <a:lstStyle/>
          <a:p>
            <a:r>
              <a:rPr lang="en-IN" sz="2000" dirty="0"/>
              <a:t>Most of the Fake/Predatory/Cloned journals will use Gmail accounts not the official ones used for the journals</a:t>
            </a:r>
            <a:endParaRPr lang="en-US" sz="2000" dirty="0"/>
          </a:p>
        </p:txBody>
      </p:sp>
      <p:pic>
        <p:nvPicPr>
          <p:cNvPr id="5" name="Content Placeholder 4" descr="A screenshot of a cell phone&#10;&#10;Description automatically generated">
            <a:extLst>
              <a:ext uri="{FF2B5EF4-FFF2-40B4-BE49-F238E27FC236}">
                <a16:creationId xmlns:a16="http://schemas.microsoft.com/office/drawing/2014/main" id="{AC3A9AA3-C3EB-384C-BC9B-822D160694D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52650" y="1847619"/>
            <a:ext cx="7886700" cy="4307351"/>
          </a:xfrm>
        </p:spPr>
      </p:pic>
    </p:spTree>
    <p:extLst>
      <p:ext uri="{BB962C8B-B14F-4D97-AF65-F5344CB8AC3E}">
        <p14:creationId xmlns:p14="http://schemas.microsoft.com/office/powerpoint/2010/main" val="2851220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Cloned Journal</a:t>
            </a:r>
            <a:endParaRPr lang="en-IN" dirty="0"/>
          </a:p>
        </p:txBody>
      </p:sp>
      <p:pic>
        <p:nvPicPr>
          <p:cNvPr id="4" name="Content Placeholder 3" descr="Cloned Journal.png"/>
          <p:cNvPicPr>
            <a:picLocks noGrp="1" noChangeAspect="1"/>
          </p:cNvPicPr>
          <p:nvPr>
            <p:ph idx="1"/>
          </p:nvPr>
        </p:nvPicPr>
        <p:blipFill>
          <a:blip r:embed="rId2" cstate="print"/>
          <a:stretch>
            <a:fillRect/>
          </a:stretch>
        </p:blipFill>
        <p:spPr>
          <a:xfrm>
            <a:off x="2152650" y="2099620"/>
            <a:ext cx="7886700" cy="3803349"/>
          </a:xfrm>
        </p:spPr>
      </p:pic>
    </p:spTree>
    <p:extLst>
      <p:ext uri="{BB962C8B-B14F-4D97-AF65-F5344CB8AC3E}">
        <p14:creationId xmlns:p14="http://schemas.microsoft.com/office/powerpoint/2010/main" val="4183056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6172200" cy="1249362"/>
          </a:xfrm>
        </p:spPr>
        <p:txBody>
          <a:bodyPr/>
          <a:lstStyle/>
          <a:p>
            <a:r>
              <a:rPr lang="en-US" dirty="0"/>
              <a:t>One more Cloned Journal</a:t>
            </a:r>
            <a:endParaRPr lang="en-IN" dirty="0"/>
          </a:p>
        </p:txBody>
      </p:sp>
      <p:pic>
        <p:nvPicPr>
          <p:cNvPr id="4" name="Content Placeholder 3" descr="Shabad Journal.PNG"/>
          <p:cNvPicPr>
            <a:picLocks noGrp="1" noChangeAspect="1"/>
          </p:cNvPicPr>
          <p:nvPr>
            <p:ph idx="1"/>
          </p:nvPr>
        </p:nvPicPr>
        <p:blipFill>
          <a:blip r:embed="rId2" cstate="print"/>
          <a:stretch>
            <a:fillRect/>
          </a:stretch>
        </p:blipFill>
        <p:spPr>
          <a:xfrm>
            <a:off x="2152650" y="1986926"/>
            <a:ext cx="7886700" cy="4028737"/>
          </a:xfrm>
        </p:spPr>
      </p:pic>
    </p:spTree>
    <p:extLst>
      <p:ext uri="{BB962C8B-B14F-4D97-AF65-F5344CB8AC3E}">
        <p14:creationId xmlns:p14="http://schemas.microsoft.com/office/powerpoint/2010/main" val="1410864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81200" y="274638"/>
            <a:ext cx="6019800" cy="1335690"/>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200" dirty="0">
                <a:latin typeface="+mj-lt"/>
                <a:ea typeface="+mj-ea"/>
                <a:cs typeface="+mj-cs"/>
              </a:rPr>
              <a:t>Cloned journals also use the stamps of SCOPUS, WOS &amp; UGC CARE</a:t>
            </a:r>
          </a:p>
        </p:txBody>
      </p:sp>
      <p:pic>
        <p:nvPicPr>
          <p:cNvPr id="4" name="Picture 3" descr="A screenshot of a cell phone&#10;&#10;Description automatically generated">
            <a:extLst>
              <a:ext uri="{FF2B5EF4-FFF2-40B4-BE49-F238E27FC236}">
                <a16:creationId xmlns:a16="http://schemas.microsoft.com/office/drawing/2014/main" id="{CFF0A29B-25CF-E542-A3C6-66AA885572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1610328"/>
            <a:ext cx="8229600" cy="4505706"/>
          </a:xfrm>
          <a:prstGeom prst="rect">
            <a:avLst/>
          </a:prstGeom>
          <a:noFill/>
        </p:spPr>
      </p:pic>
    </p:spTree>
    <p:extLst>
      <p:ext uri="{BB962C8B-B14F-4D97-AF65-F5344CB8AC3E}">
        <p14:creationId xmlns:p14="http://schemas.microsoft.com/office/powerpoint/2010/main" val="1761930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DEA92D0-EFF5-446C-A885-5758F8C19351}"/>
              </a:ext>
            </a:extLst>
          </p:cNvPr>
          <p:cNvSpPr>
            <a:spLocks noGrp="1"/>
          </p:cNvSpPr>
          <p:nvPr>
            <p:ph type="title"/>
          </p:nvPr>
        </p:nvSpPr>
        <p:spPr>
          <a:xfrm>
            <a:off x="1981200" y="274638"/>
            <a:ext cx="5943600" cy="1096962"/>
          </a:xfrm>
        </p:spPr>
        <p:txBody>
          <a:bodyPr>
            <a:noAutofit/>
          </a:bodyPr>
          <a:lstStyle/>
          <a:p>
            <a:r>
              <a:rPr lang="en-IN" sz="2400" dirty="0"/>
              <a:t>They will always charge money and will give you early publications and will use Gmail id for conversation</a:t>
            </a:r>
            <a:br>
              <a:rPr lang="en-IN" sz="2400" dirty="0"/>
            </a:br>
            <a:endParaRPr lang="en-US" sz="2400" dirty="0"/>
          </a:p>
        </p:txBody>
      </p:sp>
      <p:sp>
        <p:nvSpPr>
          <p:cNvPr id="2" name="object 2"/>
          <p:cNvSpPr txBox="1"/>
          <p:nvPr/>
        </p:nvSpPr>
        <p:spPr>
          <a:xfrm>
            <a:off x="1981200" y="1600201"/>
            <a:ext cx="8229600" cy="4525963"/>
          </a:xfrm>
          <a:prstGeom prst="rect">
            <a:avLst/>
          </a:prstGeom>
        </p:spPr>
        <p:txBody>
          <a:bodyPr vert="horz" lIns="91440" tIns="45720" rIns="91440" bIns="45720" rtlCol="0">
            <a:normAutofit/>
          </a:bodyPr>
          <a:lstStyle/>
          <a:p>
            <a:pPr marL="12065" marR="259715">
              <a:lnSpc>
                <a:spcPct val="90000"/>
              </a:lnSpc>
              <a:spcBef>
                <a:spcPct val="20000"/>
              </a:spcBef>
              <a:buClr>
                <a:srgbClr val="3891A7"/>
              </a:buClr>
              <a:buSzPct val="79687"/>
              <a:buFont typeface="Arial" pitchFamily="34" charset="0"/>
              <a:tabLst>
                <a:tab pos="296545" algn="l"/>
              </a:tabLst>
            </a:pPr>
            <a:endParaRPr lang="en-US" sz="2700" dirty="0"/>
          </a:p>
        </p:txBody>
      </p:sp>
      <p:pic>
        <p:nvPicPr>
          <p:cNvPr id="4" name="Picture 3" descr="A screenshot of a cell phone&#10;&#10;Description automatically generated">
            <a:extLst>
              <a:ext uri="{FF2B5EF4-FFF2-40B4-BE49-F238E27FC236}">
                <a16:creationId xmlns:a16="http://schemas.microsoft.com/office/drawing/2014/main" id="{C5C04D97-A9C8-8049-8B87-953BF3A114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1295400"/>
            <a:ext cx="9144000" cy="4630938"/>
          </a:xfrm>
          <a:prstGeom prst="rect">
            <a:avLst/>
          </a:prstGeom>
        </p:spPr>
      </p:pic>
    </p:spTree>
    <p:extLst>
      <p:ext uri="{BB962C8B-B14F-4D97-AF65-F5344CB8AC3E}">
        <p14:creationId xmlns:p14="http://schemas.microsoft.com/office/powerpoint/2010/main" val="85111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81200" y="1066800"/>
            <a:ext cx="8229600" cy="444352"/>
          </a:xfrm>
          <a:prstGeom prst="rect">
            <a:avLst/>
          </a:prstGeom>
        </p:spPr>
        <p:txBody>
          <a:bodyPr vert="horz" wrap="square" lIns="0" tIns="13335" rIns="0" bIns="0" rtlCol="0">
            <a:spAutoFit/>
          </a:bodyPr>
          <a:lstStyle/>
          <a:p>
            <a:pPr marL="12065" marR="259715" algn="ctr">
              <a:spcBef>
                <a:spcPts val="105"/>
              </a:spcBef>
              <a:buClr>
                <a:srgbClr val="3891A7"/>
              </a:buClr>
              <a:buSzPct val="79687"/>
              <a:tabLst>
                <a:tab pos="296545" algn="l"/>
              </a:tabLst>
            </a:pPr>
            <a:r>
              <a:rPr lang="en-IN" sz="2800" dirty="0"/>
              <a:t>One more cloned journal</a:t>
            </a:r>
            <a:endParaRPr lang="en-IN" dirty="0">
              <a:latin typeface="Arial"/>
              <a:cs typeface="Arial"/>
            </a:endParaRPr>
          </a:p>
        </p:txBody>
      </p:sp>
      <p:pic>
        <p:nvPicPr>
          <p:cNvPr id="6" name="Picture 5" descr="A screenshot of a cell phone&#10;&#10;Description automatically generated">
            <a:extLst>
              <a:ext uri="{FF2B5EF4-FFF2-40B4-BE49-F238E27FC236}">
                <a16:creationId xmlns:a16="http://schemas.microsoft.com/office/drawing/2014/main" id="{4DC2CB5F-7157-BD46-85AC-92D080351D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600" y="1447801"/>
            <a:ext cx="8501392" cy="4675651"/>
          </a:xfrm>
          <a:prstGeom prst="rect">
            <a:avLst/>
          </a:prstGeom>
        </p:spPr>
      </p:pic>
    </p:spTree>
    <p:extLst>
      <p:ext uri="{BB962C8B-B14F-4D97-AF65-F5344CB8AC3E}">
        <p14:creationId xmlns:p14="http://schemas.microsoft.com/office/powerpoint/2010/main" val="3156915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C8EB4CB-A793-4F1D-8790-BC4380325CDC}"/>
              </a:ext>
            </a:extLst>
          </p:cNvPr>
          <p:cNvSpPr>
            <a:spLocks noGrp="1"/>
          </p:cNvSpPr>
          <p:nvPr>
            <p:ph type="title"/>
          </p:nvPr>
        </p:nvSpPr>
        <p:spPr/>
        <p:txBody>
          <a:bodyPr/>
          <a:lstStyle/>
          <a:p>
            <a:r>
              <a:rPr lang="en-US" dirty="0"/>
              <a:t>Original Website</a:t>
            </a:r>
          </a:p>
        </p:txBody>
      </p:sp>
      <p:pic>
        <p:nvPicPr>
          <p:cNvPr id="3" name="Content Placeholder 2" descr="A screenshot of a cell phone&#10;&#10;Description automatically generated">
            <a:extLst>
              <a:ext uri="{FF2B5EF4-FFF2-40B4-BE49-F238E27FC236}">
                <a16:creationId xmlns:a16="http://schemas.microsoft.com/office/drawing/2014/main" id="{01C5FC15-8F43-044D-B670-88651121A56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61653" y="1825625"/>
            <a:ext cx="7668694" cy="4351338"/>
          </a:xfrm>
        </p:spPr>
      </p:pic>
    </p:spTree>
    <p:extLst>
      <p:ext uri="{BB962C8B-B14F-4D97-AF65-F5344CB8AC3E}">
        <p14:creationId xmlns:p14="http://schemas.microsoft.com/office/powerpoint/2010/main" val="2017786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81200" y="1066800"/>
            <a:ext cx="8229600" cy="1023998"/>
          </a:xfrm>
          <a:prstGeom prst="rect">
            <a:avLst/>
          </a:prstGeom>
        </p:spPr>
        <p:txBody>
          <a:bodyPr vert="horz" wrap="square" lIns="0" tIns="13335" rIns="0" bIns="0" rtlCol="0">
            <a:spAutoFit/>
          </a:bodyPr>
          <a:lstStyle/>
          <a:p>
            <a:pPr marL="12065" marR="259715" algn="ctr">
              <a:spcBef>
                <a:spcPts val="105"/>
              </a:spcBef>
              <a:buClr>
                <a:srgbClr val="3891A7"/>
              </a:buClr>
              <a:buSzPct val="79687"/>
              <a:tabLst>
                <a:tab pos="296545" algn="l"/>
              </a:tabLst>
            </a:pPr>
            <a:r>
              <a:rPr lang="en-IN" sz="2800" dirty="0"/>
              <a:t>Verification at Web of Science database</a:t>
            </a:r>
          </a:p>
          <a:p>
            <a:pPr marL="295910" marR="259715" indent="-283845">
              <a:spcBef>
                <a:spcPts val="105"/>
              </a:spcBef>
              <a:buClr>
                <a:srgbClr val="3891A7"/>
              </a:buClr>
              <a:buSzPct val="79687"/>
              <a:buFont typeface="Wingdings 2"/>
              <a:buChar char=""/>
              <a:tabLst>
                <a:tab pos="296545" algn="l"/>
              </a:tabLst>
            </a:pPr>
            <a:endParaRPr lang="en-IN" dirty="0"/>
          </a:p>
          <a:p>
            <a:pPr marL="12065" marR="259715">
              <a:spcBef>
                <a:spcPts val="105"/>
              </a:spcBef>
              <a:buClr>
                <a:srgbClr val="3891A7"/>
              </a:buClr>
              <a:buSzPct val="79687"/>
              <a:tabLst>
                <a:tab pos="296545" algn="l"/>
              </a:tabLst>
            </a:pPr>
            <a:endParaRPr dirty="0">
              <a:latin typeface="Arial"/>
              <a:cs typeface="Arial"/>
            </a:endParaRPr>
          </a:p>
        </p:txBody>
      </p:sp>
      <p:pic>
        <p:nvPicPr>
          <p:cNvPr id="4" name="Picture 3" descr="A screenshot of a social media post&#10;&#10;Description automatically generated">
            <a:extLst>
              <a:ext uri="{FF2B5EF4-FFF2-40B4-BE49-F238E27FC236}">
                <a16:creationId xmlns:a16="http://schemas.microsoft.com/office/drawing/2014/main" id="{1C0DC1A2-FA90-F74D-BE47-D1572FC9B9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0743" y="1588548"/>
            <a:ext cx="9080057" cy="4918364"/>
          </a:xfrm>
          <a:prstGeom prst="rect">
            <a:avLst/>
          </a:prstGeom>
        </p:spPr>
      </p:pic>
    </p:spTree>
    <p:extLst>
      <p:ext uri="{BB962C8B-B14F-4D97-AF65-F5344CB8AC3E}">
        <p14:creationId xmlns:p14="http://schemas.microsoft.com/office/powerpoint/2010/main" val="197819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81200" y="274638"/>
            <a:ext cx="6096000" cy="1249362"/>
          </a:xfrm>
          <a:prstGeom prst="rect">
            <a:avLst/>
          </a:prstGeom>
        </p:spPr>
        <p:txBody>
          <a:bodyPr vert="horz" lIns="91440" tIns="45720" rIns="91440" bIns="45720" rtlCol="0" anchor="ctr">
            <a:normAutofit/>
          </a:bodyPr>
          <a:lstStyle/>
          <a:p>
            <a:pPr marL="295910" marR="259715" indent="-283845" algn="ctr">
              <a:lnSpc>
                <a:spcPct val="90000"/>
              </a:lnSpc>
              <a:spcBef>
                <a:spcPct val="0"/>
              </a:spcBef>
              <a:spcAft>
                <a:spcPts val="600"/>
              </a:spcAft>
              <a:buClr>
                <a:srgbClr val="3891A7"/>
              </a:buClr>
              <a:buSzPct val="79687"/>
              <a:tabLst>
                <a:tab pos="296545" algn="l"/>
              </a:tabLst>
            </a:pPr>
            <a:r>
              <a:rPr lang="en-US" sz="2800" b="1" dirty="0">
                <a:latin typeface="+mj-lt"/>
                <a:ea typeface="+mj-ea"/>
                <a:cs typeface="+mj-cs"/>
              </a:rPr>
              <a:t>Most of them will be having multiple journals doing the same job</a:t>
            </a:r>
          </a:p>
          <a:p>
            <a:pPr marL="12065" marR="259715" algn="ctr">
              <a:lnSpc>
                <a:spcPct val="90000"/>
              </a:lnSpc>
              <a:spcBef>
                <a:spcPct val="0"/>
              </a:spcBef>
              <a:spcAft>
                <a:spcPts val="600"/>
              </a:spcAft>
              <a:buClr>
                <a:srgbClr val="3891A7"/>
              </a:buClr>
              <a:buSzPct val="79687"/>
              <a:tabLst>
                <a:tab pos="296545" algn="l"/>
              </a:tabLst>
            </a:pPr>
            <a:endParaRPr lang="en-US" sz="2800" b="1" dirty="0">
              <a:latin typeface="+mj-lt"/>
              <a:ea typeface="+mj-ea"/>
              <a:cs typeface="+mj-cs"/>
            </a:endParaRPr>
          </a:p>
        </p:txBody>
      </p:sp>
      <p:pic>
        <p:nvPicPr>
          <p:cNvPr id="4" name="Content Placeholder 3">
            <a:extLst>
              <a:ext uri="{FF2B5EF4-FFF2-40B4-BE49-F238E27FC236}">
                <a16:creationId xmlns:a16="http://schemas.microsoft.com/office/drawing/2014/main" id="{FDFB743B-5B73-3E4B-9BFF-62376368553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54838" y="1846645"/>
            <a:ext cx="7082325" cy="4351338"/>
          </a:xfrm>
        </p:spPr>
      </p:pic>
    </p:spTree>
    <p:extLst>
      <p:ext uri="{BB962C8B-B14F-4D97-AF65-F5344CB8AC3E}">
        <p14:creationId xmlns:p14="http://schemas.microsoft.com/office/powerpoint/2010/main" val="3671816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0D9D186-67CD-4FC6-99C8-0833B8BCECA3}"/>
              </a:ext>
            </a:extLst>
          </p:cNvPr>
          <p:cNvSpPr>
            <a:spLocks noGrp="1"/>
          </p:cNvSpPr>
          <p:nvPr>
            <p:ph type="title"/>
          </p:nvPr>
        </p:nvSpPr>
        <p:spPr/>
        <p:txBody>
          <a:bodyPr/>
          <a:lstStyle/>
          <a:p>
            <a:pPr>
              <a:lnSpc>
                <a:spcPct val="90000"/>
              </a:lnSpc>
              <a:spcBef>
                <a:spcPct val="20000"/>
              </a:spcBef>
            </a:pPr>
            <a:r>
              <a:rPr lang="en-US" dirty="0"/>
              <a:t>Cloned journals</a:t>
            </a:r>
          </a:p>
        </p:txBody>
      </p:sp>
      <p:sp>
        <p:nvSpPr>
          <p:cNvPr id="2" name="TextBox 1">
            <a:extLst>
              <a:ext uri="{FF2B5EF4-FFF2-40B4-BE49-F238E27FC236}">
                <a16:creationId xmlns:a16="http://schemas.microsoft.com/office/drawing/2014/main" id="{27BB2AFA-BB04-D646-9B1A-F9637133D55B}"/>
              </a:ext>
            </a:extLst>
          </p:cNvPr>
          <p:cNvSpPr txBox="1"/>
          <p:nvPr/>
        </p:nvSpPr>
        <p:spPr>
          <a:xfrm>
            <a:off x="1981200" y="1717895"/>
            <a:ext cx="8229600" cy="4525963"/>
          </a:xfrm>
          <a:prstGeom prst="rect">
            <a:avLst/>
          </a:prstGeom>
        </p:spPr>
        <p:txBody>
          <a:bodyPr vert="horz" lIns="91440" tIns="45720" rIns="91440" bIns="45720" rtlCol="0">
            <a:noAutofit/>
          </a:bodyPr>
          <a:lstStyle/>
          <a:p>
            <a:pPr>
              <a:lnSpc>
                <a:spcPct val="90000"/>
              </a:lnSpc>
              <a:spcBef>
                <a:spcPct val="20000"/>
              </a:spcBef>
              <a:buFont typeface="Arial" pitchFamily="34" charset="0"/>
            </a:pPr>
            <a:endParaRPr lang="en-US" sz="2400" dirty="0"/>
          </a:p>
          <a:p>
            <a:pPr algn="just">
              <a:lnSpc>
                <a:spcPct val="90000"/>
              </a:lnSpc>
              <a:spcBef>
                <a:spcPct val="20000"/>
              </a:spcBef>
              <a:buFont typeface="Arial" pitchFamily="34" charset="0"/>
            </a:pPr>
            <a:r>
              <a:rPr lang="en-US" sz="2400" dirty="0"/>
              <a:t>Clone journal web pages are a counterfeit mirror of an authentic journal that exploit the title and ISSN of legitimate journals. In contrast to predatory journals, clone journals are more likely to accept papers from authors, since they have developed as the mirror image of reputable journals, including their domain name. Some of these counterfeit journals actively chase authors through a modified e-mail message that announces a fake call for papers in a current issue of the journal. Authors may be duped by these solicitations into paying an open-access publication fee, trusting that their work is about to be published in a reputable journal. </a:t>
            </a:r>
          </a:p>
        </p:txBody>
      </p:sp>
    </p:spTree>
    <p:extLst>
      <p:ext uri="{BB962C8B-B14F-4D97-AF65-F5344CB8AC3E}">
        <p14:creationId xmlns:p14="http://schemas.microsoft.com/office/powerpoint/2010/main" val="2884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05F98-1CD8-704F-865A-C720EA0FFF83}"/>
              </a:ext>
            </a:extLst>
          </p:cNvPr>
          <p:cNvSpPr>
            <a:spLocks noGrp="1"/>
          </p:cNvSpPr>
          <p:nvPr>
            <p:ph type="title"/>
          </p:nvPr>
        </p:nvSpPr>
        <p:spPr>
          <a:xfrm>
            <a:off x="1981200" y="274638"/>
            <a:ext cx="6096000" cy="1020762"/>
          </a:xfrm>
        </p:spPr>
        <p:txBody>
          <a:bodyPr anchor="ctr">
            <a:normAutofit/>
          </a:bodyPr>
          <a:lstStyle/>
          <a:p>
            <a:r>
              <a:rPr lang="en-US" dirty="0"/>
              <a:t>Predatory Journal</a:t>
            </a:r>
          </a:p>
        </p:txBody>
      </p:sp>
      <p:pic>
        <p:nvPicPr>
          <p:cNvPr id="5" name="Content Placeholder 4" descr="A screenshot of a social media post&#10;&#10;Description automatically generated">
            <a:extLst>
              <a:ext uri="{FF2B5EF4-FFF2-40B4-BE49-F238E27FC236}">
                <a16:creationId xmlns:a16="http://schemas.microsoft.com/office/drawing/2014/main" id="{BF346326-73AC-CA46-B0ED-AD0B87CF116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81200" y="1371602"/>
            <a:ext cx="8229600" cy="4876799"/>
          </a:xfrm>
          <a:noFill/>
        </p:spPr>
      </p:pic>
    </p:spTree>
    <p:extLst>
      <p:ext uri="{BB962C8B-B14F-4D97-AF65-F5344CB8AC3E}">
        <p14:creationId xmlns:p14="http://schemas.microsoft.com/office/powerpoint/2010/main" val="2229740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6096000" cy="1173162"/>
          </a:xfrm>
        </p:spPr>
        <p:txBody>
          <a:bodyPr/>
          <a:lstStyle/>
          <a:p>
            <a:r>
              <a:rPr lang="en-US" dirty="0"/>
              <a:t>Predatory Journal</a:t>
            </a:r>
            <a:endParaRPr lang="en-IN" dirty="0"/>
          </a:p>
        </p:txBody>
      </p:sp>
      <p:pic>
        <p:nvPicPr>
          <p:cNvPr id="4" name="Content Placeholder 3" descr="JCR.PNG"/>
          <p:cNvPicPr>
            <a:picLocks noGrp="1" noChangeAspect="1"/>
          </p:cNvPicPr>
          <p:nvPr>
            <p:ph idx="1"/>
          </p:nvPr>
        </p:nvPicPr>
        <p:blipFill>
          <a:blip r:embed="rId2" cstate="print"/>
          <a:stretch>
            <a:fillRect/>
          </a:stretch>
        </p:blipFill>
        <p:spPr>
          <a:xfrm>
            <a:off x="2152650" y="1980864"/>
            <a:ext cx="7886700" cy="4040861"/>
          </a:xfrm>
        </p:spPr>
      </p:pic>
    </p:spTree>
    <p:extLst>
      <p:ext uri="{BB962C8B-B14F-4D97-AF65-F5344CB8AC3E}">
        <p14:creationId xmlns:p14="http://schemas.microsoft.com/office/powerpoint/2010/main" val="3614941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6096000" cy="1706562"/>
          </a:xfrm>
        </p:spPr>
        <p:txBody>
          <a:bodyPr>
            <a:normAutofit/>
          </a:bodyPr>
          <a:lstStyle/>
          <a:p>
            <a:r>
              <a:rPr lang="en-US" dirty="0"/>
              <a:t>Look at the subject area, this journal cannot publish in other areas</a:t>
            </a:r>
            <a:endParaRPr lang="en-IN" dirty="0"/>
          </a:p>
        </p:txBody>
      </p:sp>
      <p:pic>
        <p:nvPicPr>
          <p:cNvPr id="4" name="Content Placeholder 3" descr="JCR 1.PNG"/>
          <p:cNvPicPr>
            <a:picLocks noGrp="1" noChangeAspect="1"/>
          </p:cNvPicPr>
          <p:nvPr>
            <p:ph idx="1"/>
          </p:nvPr>
        </p:nvPicPr>
        <p:blipFill>
          <a:blip r:embed="rId2" cstate="print"/>
          <a:stretch>
            <a:fillRect/>
          </a:stretch>
        </p:blipFill>
        <p:spPr>
          <a:xfrm>
            <a:off x="2152650" y="2449041"/>
            <a:ext cx="7886700" cy="3104506"/>
          </a:xfrm>
        </p:spPr>
      </p:pic>
    </p:spTree>
    <p:extLst>
      <p:ext uri="{BB962C8B-B14F-4D97-AF65-F5344CB8AC3E}">
        <p14:creationId xmlns:p14="http://schemas.microsoft.com/office/powerpoint/2010/main" val="2270479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6172200" cy="2163762"/>
          </a:xfrm>
        </p:spPr>
        <p:txBody>
          <a:bodyPr>
            <a:normAutofit/>
          </a:bodyPr>
          <a:lstStyle/>
          <a:p>
            <a:r>
              <a:rPr lang="en-US" dirty="0"/>
              <a:t>Check SCOPUS Content coverage, which is well beyond a permissible limit</a:t>
            </a:r>
            <a:endParaRPr lang="en-IN" dirty="0"/>
          </a:p>
        </p:txBody>
      </p:sp>
      <p:pic>
        <p:nvPicPr>
          <p:cNvPr id="4" name="Content Placeholder 3" descr="JCR 2.PNG"/>
          <p:cNvPicPr>
            <a:picLocks noGrp="1" noChangeAspect="1"/>
          </p:cNvPicPr>
          <p:nvPr>
            <p:ph idx="1"/>
          </p:nvPr>
        </p:nvPicPr>
        <p:blipFill>
          <a:blip r:embed="rId2" cstate="print"/>
          <a:stretch>
            <a:fillRect/>
          </a:stretch>
        </p:blipFill>
        <p:spPr>
          <a:xfrm>
            <a:off x="2152650" y="3095814"/>
            <a:ext cx="7886700" cy="1810961"/>
          </a:xfrm>
        </p:spPr>
      </p:pic>
    </p:spTree>
    <p:extLst>
      <p:ext uri="{BB962C8B-B14F-4D97-AF65-F5344CB8AC3E}">
        <p14:creationId xmlns:p14="http://schemas.microsoft.com/office/powerpoint/2010/main" val="34725658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6172200" cy="1249362"/>
          </a:xfrm>
        </p:spPr>
        <p:txBody>
          <a:bodyPr>
            <a:normAutofit/>
          </a:bodyPr>
          <a:lstStyle/>
          <a:p>
            <a:r>
              <a:rPr lang="en-US" dirty="0"/>
              <a:t>This journal has recently been removed </a:t>
            </a:r>
            <a:endParaRPr lang="en-IN" dirty="0"/>
          </a:p>
        </p:txBody>
      </p:sp>
      <p:pic>
        <p:nvPicPr>
          <p:cNvPr id="4" name="Content Placeholder 3" descr="Journal of Psychosocial Rehabilitation.PNG"/>
          <p:cNvPicPr>
            <a:picLocks noGrp="1" noChangeAspect="1"/>
          </p:cNvPicPr>
          <p:nvPr>
            <p:ph idx="1"/>
          </p:nvPr>
        </p:nvPicPr>
        <p:blipFill>
          <a:blip r:embed="rId2" cstate="print"/>
          <a:stretch>
            <a:fillRect/>
          </a:stretch>
        </p:blipFill>
        <p:spPr>
          <a:xfrm>
            <a:off x="2152650" y="1988665"/>
            <a:ext cx="7886700" cy="4025259"/>
          </a:xfrm>
        </p:spPr>
      </p:pic>
    </p:spTree>
    <p:extLst>
      <p:ext uri="{BB962C8B-B14F-4D97-AF65-F5344CB8AC3E}">
        <p14:creationId xmlns:p14="http://schemas.microsoft.com/office/powerpoint/2010/main" val="3863895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3BCC2-F84F-FF4F-B59E-BD2D3FA6C3C3}"/>
              </a:ext>
            </a:extLst>
          </p:cNvPr>
          <p:cNvSpPr>
            <a:spLocks noGrp="1"/>
          </p:cNvSpPr>
          <p:nvPr>
            <p:ph type="title"/>
          </p:nvPr>
        </p:nvSpPr>
        <p:spPr/>
        <p:txBody>
          <a:bodyPr/>
          <a:lstStyle/>
          <a:p>
            <a:r>
              <a:rPr lang="en-US" dirty="0"/>
              <a:t>WOS </a:t>
            </a:r>
          </a:p>
        </p:txBody>
      </p:sp>
      <p:sp>
        <p:nvSpPr>
          <p:cNvPr id="3" name="Content Placeholder 2">
            <a:extLst>
              <a:ext uri="{FF2B5EF4-FFF2-40B4-BE49-F238E27FC236}">
                <a16:creationId xmlns:a16="http://schemas.microsoft.com/office/drawing/2014/main" id="{7839BB64-1B12-8342-91F8-445369B3C8C1}"/>
              </a:ext>
            </a:extLst>
          </p:cNvPr>
          <p:cNvSpPr>
            <a:spLocks noGrp="1"/>
          </p:cNvSpPr>
          <p:nvPr>
            <p:ph idx="1"/>
          </p:nvPr>
        </p:nvSpPr>
        <p:spPr/>
        <p:txBody>
          <a:bodyPr>
            <a:normAutofit fontScale="70000" lnSpcReduction="20000"/>
          </a:bodyPr>
          <a:lstStyle/>
          <a:p>
            <a:r>
              <a:rPr lang="en-IN" b="1" dirty="0"/>
              <a:t>Journals</a:t>
            </a:r>
            <a:endParaRPr lang="en-IN" dirty="0"/>
          </a:p>
          <a:p>
            <a:r>
              <a:rPr lang="en-IN" b="1" dirty="0"/>
              <a:t>Science Citation Index Expanded (SCIE)</a:t>
            </a:r>
            <a:r>
              <a:rPr lang="en-IN" dirty="0"/>
              <a:t>: clinical, natural and applied sciences</a:t>
            </a:r>
          </a:p>
          <a:p>
            <a:r>
              <a:rPr lang="en-IN" b="1" dirty="0"/>
              <a:t>Social Sciences Citation Index (SSCI)</a:t>
            </a:r>
            <a:r>
              <a:rPr lang="en-IN" dirty="0"/>
              <a:t>: social sciences</a:t>
            </a:r>
          </a:p>
          <a:p>
            <a:r>
              <a:rPr lang="en-IN" b="1" dirty="0"/>
              <a:t>Arts &amp; Humanities Citation Index (AHCI)</a:t>
            </a:r>
            <a:r>
              <a:rPr lang="en-IN" dirty="0"/>
              <a:t>: arts and humanities</a:t>
            </a:r>
          </a:p>
          <a:p>
            <a:r>
              <a:rPr lang="en-IN" b="1" dirty="0"/>
              <a:t>Emerging Sources Citation Index (ESCI)</a:t>
            </a:r>
            <a:r>
              <a:rPr lang="en-IN" dirty="0"/>
              <a:t>: all disciplines</a:t>
            </a:r>
          </a:p>
          <a:p>
            <a:r>
              <a:rPr lang="en-IN" b="1" dirty="0"/>
              <a:t>Books</a:t>
            </a:r>
            <a:endParaRPr lang="en-IN" dirty="0"/>
          </a:p>
          <a:p>
            <a:r>
              <a:rPr lang="en-IN" b="1" dirty="0"/>
              <a:t>Book Citation Index (BKCI)</a:t>
            </a:r>
            <a:r>
              <a:rPr lang="en-IN" dirty="0"/>
              <a:t>: all disciplines</a:t>
            </a:r>
          </a:p>
          <a:p>
            <a:r>
              <a:rPr lang="en-IN" b="1" dirty="0"/>
              <a:t>Conference proceedings</a:t>
            </a:r>
            <a:endParaRPr lang="en-IN" dirty="0"/>
          </a:p>
          <a:p>
            <a:r>
              <a:rPr lang="en-IN" b="1" dirty="0"/>
              <a:t>Conference Proceedings Citation Index (CPCI)</a:t>
            </a:r>
            <a:r>
              <a:rPr lang="en-IN" dirty="0"/>
              <a:t>: all disciplines</a:t>
            </a:r>
          </a:p>
          <a:p>
            <a:endParaRPr lang="en-US" dirty="0"/>
          </a:p>
        </p:txBody>
      </p:sp>
    </p:spTree>
    <p:extLst>
      <p:ext uri="{BB962C8B-B14F-4D97-AF65-F5344CB8AC3E}">
        <p14:creationId xmlns:p14="http://schemas.microsoft.com/office/powerpoint/2010/main" val="649098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CROSSREF LINK</a:t>
            </a:r>
            <a:br>
              <a:rPr lang="en-US" dirty="0"/>
            </a:br>
            <a:endParaRPr lang="en-IN" dirty="0"/>
          </a:p>
        </p:txBody>
      </p:sp>
      <p:sp>
        <p:nvSpPr>
          <p:cNvPr id="3" name="Content Placeholder 2"/>
          <p:cNvSpPr>
            <a:spLocks noGrp="1"/>
          </p:cNvSpPr>
          <p:nvPr>
            <p:ph idx="1"/>
          </p:nvPr>
        </p:nvSpPr>
        <p:spPr/>
        <p:txBody>
          <a:bodyPr/>
          <a:lstStyle/>
          <a:p>
            <a:pPr algn="ctr"/>
            <a:r>
              <a:rPr lang="en-IN" dirty="0">
                <a:hlinkClick r:id="rId2"/>
              </a:rPr>
              <a:t>https://www.crossref.org/metadatamanager/</a:t>
            </a:r>
            <a:endParaRPr lang="en-US" dirty="0"/>
          </a:p>
          <a:p>
            <a:r>
              <a:rPr lang="en-US" dirty="0"/>
              <a:t>There must be a working Digital Object Identifier (DOI) Number allotted to the paper. Most of the Predatory journals will not allot a working DOI Number </a:t>
            </a:r>
            <a:endParaRPr lang="en-IN" dirty="0"/>
          </a:p>
        </p:txBody>
      </p:sp>
    </p:spTree>
    <p:extLst>
      <p:ext uri="{BB962C8B-B14F-4D97-AF65-F5344CB8AC3E}">
        <p14:creationId xmlns:p14="http://schemas.microsoft.com/office/powerpoint/2010/main" val="27438866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81200" y="1066800"/>
            <a:ext cx="8229600" cy="1731884"/>
          </a:xfrm>
          <a:prstGeom prst="rect">
            <a:avLst/>
          </a:prstGeom>
        </p:spPr>
        <p:txBody>
          <a:bodyPr vert="horz" wrap="square" lIns="0" tIns="13335" rIns="0" bIns="0" rtlCol="0">
            <a:spAutoFit/>
          </a:bodyPr>
          <a:lstStyle/>
          <a:p>
            <a:pPr marL="12065" marR="259715" algn="ctr">
              <a:spcBef>
                <a:spcPts val="105"/>
              </a:spcBef>
              <a:buClr>
                <a:srgbClr val="3891A7"/>
              </a:buClr>
              <a:buSzPct val="79687"/>
              <a:tabLst>
                <a:tab pos="296545" algn="l"/>
              </a:tabLst>
            </a:pPr>
            <a:r>
              <a:rPr lang="en-IN" sz="2800" dirty="0"/>
              <a:t>Always see the UGC CARE List before submitting to any journal</a:t>
            </a:r>
          </a:p>
          <a:p>
            <a:pPr marL="12065" marR="259715" algn="ctr">
              <a:spcBef>
                <a:spcPts val="105"/>
              </a:spcBef>
              <a:buClr>
                <a:srgbClr val="3891A7"/>
              </a:buClr>
              <a:buSzPct val="79687"/>
              <a:tabLst>
                <a:tab pos="296545" algn="l"/>
              </a:tabLst>
            </a:pPr>
            <a:endParaRPr lang="en-IN" dirty="0"/>
          </a:p>
          <a:p>
            <a:pPr marL="295910" marR="259715" indent="-283845" algn="ctr">
              <a:spcBef>
                <a:spcPts val="105"/>
              </a:spcBef>
              <a:buClr>
                <a:srgbClr val="3891A7"/>
              </a:buClr>
              <a:buSzPct val="79687"/>
              <a:buFont typeface="Wingdings 2"/>
              <a:buChar char=""/>
              <a:tabLst>
                <a:tab pos="296545" algn="l"/>
              </a:tabLst>
            </a:pPr>
            <a:r>
              <a:rPr lang="en-IN" dirty="0">
                <a:hlinkClick r:id="rId3"/>
              </a:rPr>
              <a:t>https://ugccare.unipune.ac.in/Apps1/User/LR/Login?ReturnUrl=%2FApps1%2FUser%2FWebA%2FCAREList</a:t>
            </a:r>
            <a:endParaRPr dirty="0">
              <a:latin typeface="Arial"/>
              <a:cs typeface="Arial"/>
            </a:endParaRPr>
          </a:p>
        </p:txBody>
      </p:sp>
    </p:spTree>
    <p:extLst>
      <p:ext uri="{BB962C8B-B14F-4D97-AF65-F5344CB8AC3E}">
        <p14:creationId xmlns:p14="http://schemas.microsoft.com/office/powerpoint/2010/main" val="39562758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81200" y="1066800"/>
            <a:ext cx="8229600" cy="2131994"/>
          </a:xfrm>
          <a:prstGeom prst="rect">
            <a:avLst/>
          </a:prstGeom>
        </p:spPr>
        <p:txBody>
          <a:bodyPr vert="horz" wrap="square" lIns="0" tIns="13335" rIns="0" bIns="0" rtlCol="0">
            <a:spAutoFit/>
          </a:bodyPr>
          <a:lstStyle/>
          <a:p>
            <a:pPr marL="295910" marR="259715" indent="-283845" algn="ctr">
              <a:spcBef>
                <a:spcPts val="105"/>
              </a:spcBef>
              <a:buClr>
                <a:srgbClr val="3891A7"/>
              </a:buClr>
              <a:buSzPct val="79687"/>
              <a:buFont typeface="Wingdings 2"/>
              <a:buChar char=""/>
              <a:tabLst>
                <a:tab pos="296545" algn="l"/>
              </a:tabLst>
            </a:pPr>
            <a:r>
              <a:rPr lang="en-IN" sz="3200" dirty="0"/>
              <a:t>Always check the SCOPUS DATA before submitting to any journal</a:t>
            </a:r>
          </a:p>
          <a:p>
            <a:pPr marL="295910" marR="259715" indent="-283845" algn="ctr">
              <a:spcBef>
                <a:spcPts val="105"/>
              </a:spcBef>
              <a:buClr>
                <a:srgbClr val="3891A7"/>
              </a:buClr>
              <a:buSzPct val="79687"/>
              <a:buFont typeface="Wingdings 2"/>
              <a:buChar char=""/>
              <a:tabLst>
                <a:tab pos="296545" algn="l"/>
              </a:tabLst>
            </a:pPr>
            <a:endParaRPr lang="en-IN" sz="3200" dirty="0"/>
          </a:p>
          <a:p>
            <a:pPr marL="295910" marR="259715" indent="-283845" algn="ctr">
              <a:spcBef>
                <a:spcPts val="105"/>
              </a:spcBef>
              <a:buClr>
                <a:srgbClr val="3891A7"/>
              </a:buClr>
              <a:buSzPct val="79687"/>
              <a:buFont typeface="Wingdings 2"/>
              <a:buChar char=""/>
              <a:tabLst>
                <a:tab pos="296545" algn="l"/>
              </a:tabLst>
            </a:pPr>
            <a:r>
              <a:rPr lang="en-IN" sz="2000" dirty="0">
                <a:hlinkClick r:id="rId3"/>
              </a:rPr>
              <a:t>https://www.scopus.com/home.uri</a:t>
            </a:r>
            <a:endParaRPr lang="en-IN" sz="2000" dirty="0"/>
          </a:p>
          <a:p>
            <a:endParaRPr lang="en-IN" sz="2000" dirty="0"/>
          </a:p>
        </p:txBody>
      </p:sp>
    </p:spTree>
    <p:extLst>
      <p:ext uri="{BB962C8B-B14F-4D97-AF65-F5344CB8AC3E}">
        <p14:creationId xmlns:p14="http://schemas.microsoft.com/office/powerpoint/2010/main" val="1161687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81200" y="1066800"/>
            <a:ext cx="8229600" cy="2501326"/>
          </a:xfrm>
          <a:prstGeom prst="rect">
            <a:avLst/>
          </a:prstGeom>
        </p:spPr>
        <p:txBody>
          <a:bodyPr vert="horz" wrap="square" lIns="0" tIns="13335" rIns="0" bIns="0" rtlCol="0">
            <a:spAutoFit/>
          </a:bodyPr>
          <a:lstStyle/>
          <a:p>
            <a:r>
              <a:rPr lang="en-IN" sz="3200" dirty="0"/>
              <a:t>Always check the WEB OF SCIENCE indexing </a:t>
            </a:r>
          </a:p>
          <a:p>
            <a:endParaRPr lang="en-IN" sz="3200" dirty="0"/>
          </a:p>
          <a:p>
            <a:endParaRPr lang="en-IN" sz="3200" dirty="0"/>
          </a:p>
          <a:p>
            <a:pPr marL="295910" marR="259715" indent="-283845" algn="ctr">
              <a:spcBef>
                <a:spcPts val="105"/>
              </a:spcBef>
              <a:buClr>
                <a:srgbClr val="3891A7"/>
              </a:buClr>
              <a:buSzPct val="79687"/>
              <a:buFont typeface="Wingdings 2"/>
              <a:buChar char=""/>
              <a:tabLst>
                <a:tab pos="296545" algn="l"/>
              </a:tabLst>
            </a:pPr>
            <a:r>
              <a:rPr lang="en-IN" sz="3200" dirty="0">
                <a:hlinkClick r:id="rId3"/>
              </a:rPr>
              <a:t>https://mjl.clarivate.com/home</a:t>
            </a:r>
            <a:endParaRPr lang="en-IN" sz="3200" dirty="0"/>
          </a:p>
          <a:p>
            <a:pPr marL="295910" marR="259715" indent="-283845" algn="ctr">
              <a:spcBef>
                <a:spcPts val="105"/>
              </a:spcBef>
              <a:buClr>
                <a:srgbClr val="3891A7"/>
              </a:buClr>
              <a:buSzPct val="79687"/>
              <a:buFont typeface="Wingdings 2"/>
              <a:buChar char=""/>
              <a:tabLst>
                <a:tab pos="296545" algn="l"/>
              </a:tabLst>
            </a:pPr>
            <a:endParaRPr sz="3200" dirty="0">
              <a:latin typeface="Arial"/>
              <a:cs typeface="Arial"/>
            </a:endParaRPr>
          </a:p>
        </p:txBody>
      </p:sp>
    </p:spTree>
    <p:extLst>
      <p:ext uri="{BB962C8B-B14F-4D97-AF65-F5344CB8AC3E}">
        <p14:creationId xmlns:p14="http://schemas.microsoft.com/office/powerpoint/2010/main" val="1757329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891C0-AE2F-9A4E-AE88-3C59C2817A10}"/>
              </a:ext>
            </a:extLst>
          </p:cNvPr>
          <p:cNvSpPr>
            <a:spLocks noGrp="1"/>
          </p:cNvSpPr>
          <p:nvPr>
            <p:ph type="title"/>
          </p:nvPr>
        </p:nvSpPr>
        <p:spPr>
          <a:xfrm>
            <a:off x="1981200" y="274638"/>
            <a:ext cx="7748496" cy="1076180"/>
          </a:xfrm>
        </p:spPr>
        <p:txBody>
          <a:bodyPr/>
          <a:lstStyle/>
          <a:p>
            <a:r>
              <a:rPr lang="en-US" dirty="0"/>
              <a:t>Predatory Journals</a:t>
            </a:r>
          </a:p>
        </p:txBody>
      </p:sp>
      <p:sp>
        <p:nvSpPr>
          <p:cNvPr id="3" name="Content Placeholder 2">
            <a:extLst>
              <a:ext uri="{FF2B5EF4-FFF2-40B4-BE49-F238E27FC236}">
                <a16:creationId xmlns:a16="http://schemas.microsoft.com/office/drawing/2014/main" id="{329946E8-BFF3-814B-AF26-4BA3EF7CC3E1}"/>
              </a:ext>
            </a:extLst>
          </p:cNvPr>
          <p:cNvSpPr>
            <a:spLocks noGrp="1"/>
          </p:cNvSpPr>
          <p:nvPr>
            <p:ph idx="1"/>
          </p:nvPr>
        </p:nvSpPr>
        <p:spPr/>
        <p:txBody>
          <a:bodyPr>
            <a:normAutofit fontScale="85000" lnSpcReduction="10000"/>
          </a:bodyPr>
          <a:lstStyle/>
          <a:p>
            <a:pPr algn="just"/>
            <a:r>
              <a:rPr lang="en-IN" dirty="0"/>
              <a:t>Predatory publishing is called write-only publishing or deceptive publishing. It is an exploitive publishing business model that involves charging publication fees to authors without checking articles for quality and legitimacy and without providing the other editorial and publishing services that legitimate academic journals provide, whether open access or not. </a:t>
            </a:r>
          </a:p>
          <a:p>
            <a:pPr algn="just"/>
            <a:r>
              <a:rPr lang="en-IN" dirty="0"/>
              <a:t>They are regarded as predatory because scholars are tricked into publishing with them, although some authors may be aware that the journal is poor quality or even fraudulent. New scholars from developing countries are said to be especially at risk of being misled by predatory publishers. According to one study, 60% of articles published in predatory journals receive no citations over the five-year period following publication.</a:t>
            </a:r>
          </a:p>
          <a:p>
            <a:endParaRPr lang="en-US" dirty="0"/>
          </a:p>
        </p:txBody>
      </p:sp>
    </p:spTree>
    <p:extLst>
      <p:ext uri="{BB962C8B-B14F-4D97-AF65-F5344CB8AC3E}">
        <p14:creationId xmlns:p14="http://schemas.microsoft.com/office/powerpoint/2010/main" val="33888153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C232C-C4CE-3D49-9043-916A0866A39D}"/>
              </a:ext>
            </a:extLst>
          </p:cNvPr>
          <p:cNvSpPr>
            <a:spLocks noGrp="1"/>
          </p:cNvSpPr>
          <p:nvPr>
            <p:ph type="title"/>
          </p:nvPr>
        </p:nvSpPr>
        <p:spPr>
          <a:xfrm>
            <a:off x="1981200" y="381000"/>
            <a:ext cx="6096000" cy="990600"/>
          </a:xfrm>
        </p:spPr>
        <p:txBody>
          <a:bodyPr>
            <a:noAutofit/>
          </a:bodyPr>
          <a:lstStyle/>
          <a:p>
            <a:r>
              <a:rPr lang="en-IN" sz="2400" dirty="0"/>
              <a:t>Most renowned journals are now integrating the ORCID ID with research publications </a:t>
            </a:r>
            <a:br>
              <a:rPr lang="en-IN" sz="2400" dirty="0"/>
            </a:br>
            <a:endParaRPr lang="en-US" sz="2400" dirty="0"/>
          </a:p>
        </p:txBody>
      </p:sp>
      <p:sp>
        <p:nvSpPr>
          <p:cNvPr id="3" name="Content Placeholder 2">
            <a:extLst>
              <a:ext uri="{FF2B5EF4-FFF2-40B4-BE49-F238E27FC236}">
                <a16:creationId xmlns:a16="http://schemas.microsoft.com/office/drawing/2014/main" id="{E2AB8964-9997-724E-8ACB-07CFE17CD05C}"/>
              </a:ext>
            </a:extLst>
          </p:cNvPr>
          <p:cNvSpPr>
            <a:spLocks noGrp="1"/>
          </p:cNvSpPr>
          <p:nvPr>
            <p:ph idx="1"/>
          </p:nvPr>
        </p:nvSpPr>
        <p:spPr/>
        <p:txBody>
          <a:bodyPr/>
          <a:lstStyle/>
          <a:p>
            <a:r>
              <a:rPr lang="en-IN" dirty="0">
                <a:hlinkClick r:id="rId2"/>
              </a:rPr>
              <a:t>https://orcid.org/0000-0002-2576-9022</a:t>
            </a:r>
            <a:endParaRPr lang="en-IN" dirty="0"/>
          </a:p>
          <a:p>
            <a:r>
              <a:rPr lang="en-IN" dirty="0"/>
              <a:t>It is one of the most important identity in a researcher life</a:t>
            </a:r>
            <a:endParaRPr lang="en-US" dirty="0"/>
          </a:p>
        </p:txBody>
      </p:sp>
    </p:spTree>
    <p:extLst>
      <p:ext uri="{BB962C8B-B14F-4D97-AF65-F5344CB8AC3E}">
        <p14:creationId xmlns:p14="http://schemas.microsoft.com/office/powerpoint/2010/main" val="8733281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0"/>
            <a:ext cx="6019800" cy="1752600"/>
          </a:xfrm>
        </p:spPr>
        <p:txBody>
          <a:bodyPr>
            <a:noAutofit/>
          </a:bodyPr>
          <a:lstStyle/>
          <a:p>
            <a:r>
              <a:rPr lang="en-IN" sz="4000" dirty="0"/>
              <a:t>Always check the making of the websites</a:t>
            </a:r>
            <a:br>
              <a:rPr lang="en-IN" sz="4000" dirty="0"/>
            </a:br>
            <a:endParaRPr lang="en-IN" sz="4000" dirty="0"/>
          </a:p>
        </p:txBody>
      </p:sp>
      <p:sp>
        <p:nvSpPr>
          <p:cNvPr id="3" name="Content Placeholder 2"/>
          <p:cNvSpPr>
            <a:spLocks noGrp="1"/>
          </p:cNvSpPr>
          <p:nvPr>
            <p:ph idx="1"/>
          </p:nvPr>
        </p:nvSpPr>
        <p:spPr/>
        <p:txBody>
          <a:bodyPr/>
          <a:lstStyle/>
          <a:p>
            <a:pPr algn="ctr"/>
            <a:endParaRPr lang="en-IN" dirty="0"/>
          </a:p>
          <a:p>
            <a:pPr algn="ctr"/>
            <a:endParaRPr lang="en-IN" dirty="0">
              <a:hlinkClick r:id="rId2"/>
            </a:endParaRPr>
          </a:p>
          <a:p>
            <a:pPr algn="ctr"/>
            <a:endParaRPr lang="en-IN" dirty="0">
              <a:hlinkClick r:id="rId2"/>
            </a:endParaRPr>
          </a:p>
          <a:p>
            <a:pPr algn="ctr"/>
            <a:r>
              <a:rPr lang="en-IN" dirty="0">
                <a:hlinkClick r:id="rId2"/>
              </a:rPr>
              <a:t>http://whois.domaintools.com/</a:t>
            </a:r>
            <a:endParaRPr lang="en-IN" dirty="0"/>
          </a:p>
          <a:p>
            <a:endParaRPr lang="en-IN" dirty="0"/>
          </a:p>
        </p:txBody>
      </p:sp>
    </p:spTree>
    <p:extLst>
      <p:ext uri="{BB962C8B-B14F-4D97-AF65-F5344CB8AC3E}">
        <p14:creationId xmlns:p14="http://schemas.microsoft.com/office/powerpoint/2010/main" val="2032874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6096000" cy="1477962"/>
          </a:xfrm>
        </p:spPr>
        <p:txBody>
          <a:bodyPr>
            <a:normAutofit/>
          </a:bodyPr>
          <a:lstStyle/>
          <a:p>
            <a:r>
              <a:rPr lang="en-US" dirty="0"/>
              <a:t>Making of website of Journal of Social Science</a:t>
            </a:r>
            <a:endParaRPr lang="en-IN" dirty="0"/>
          </a:p>
        </p:txBody>
      </p:sp>
      <p:pic>
        <p:nvPicPr>
          <p:cNvPr id="4" name="Content Placeholder 3" descr="Apcjss.com"/>
          <p:cNvPicPr>
            <a:picLocks noGrp="1" noChangeAspect="1"/>
          </p:cNvPicPr>
          <p:nvPr>
            <p:ph idx="1"/>
          </p:nvPr>
        </p:nvPicPr>
        <p:blipFill>
          <a:blip r:embed="rId2" cstate="print"/>
          <a:stretch>
            <a:fillRect/>
          </a:stretch>
        </p:blipFill>
        <p:spPr>
          <a:xfrm>
            <a:off x="2152650" y="2014186"/>
            <a:ext cx="7886700" cy="3974217"/>
          </a:xfrm>
        </p:spPr>
      </p:pic>
    </p:spTree>
    <p:extLst>
      <p:ext uri="{BB962C8B-B14F-4D97-AF65-F5344CB8AC3E}">
        <p14:creationId xmlns:p14="http://schemas.microsoft.com/office/powerpoint/2010/main" val="10132090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6096000" cy="1249362"/>
          </a:xfrm>
        </p:spPr>
        <p:txBody>
          <a:bodyPr>
            <a:noAutofit/>
          </a:bodyPr>
          <a:lstStyle/>
          <a:p>
            <a:r>
              <a:rPr lang="en-US" sz="2800" dirty="0"/>
              <a:t>It is only 287 days old but the cloned website says it is 20 years old</a:t>
            </a:r>
            <a:endParaRPr lang="en-IN" sz="2800" dirty="0"/>
          </a:p>
        </p:txBody>
      </p:sp>
      <p:pic>
        <p:nvPicPr>
          <p:cNvPr id="4" name="Content Placeholder 3" descr="Apcjss1.com"/>
          <p:cNvPicPr>
            <a:picLocks noGrp="1" noChangeAspect="1"/>
          </p:cNvPicPr>
          <p:nvPr>
            <p:ph idx="1"/>
          </p:nvPr>
        </p:nvPicPr>
        <p:blipFill>
          <a:blip r:embed="rId2" cstate="print"/>
          <a:stretch>
            <a:fillRect/>
          </a:stretch>
        </p:blipFill>
        <p:spPr>
          <a:xfrm>
            <a:off x="2286000" y="1600201"/>
            <a:ext cx="6535848" cy="4525963"/>
          </a:xfrm>
        </p:spPr>
      </p:pic>
    </p:spTree>
    <p:extLst>
      <p:ext uri="{BB962C8B-B14F-4D97-AF65-F5344CB8AC3E}">
        <p14:creationId xmlns:p14="http://schemas.microsoft.com/office/powerpoint/2010/main" val="3337150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6172200" cy="1249362"/>
          </a:xfrm>
        </p:spPr>
        <p:txBody>
          <a:bodyPr/>
          <a:lstStyle/>
          <a:p>
            <a:r>
              <a:rPr lang="en-US" dirty="0"/>
              <a:t>Wrong Impact Factors</a:t>
            </a:r>
            <a:endParaRPr lang="en-IN" dirty="0"/>
          </a:p>
        </p:txBody>
      </p:sp>
      <p:sp>
        <p:nvSpPr>
          <p:cNvPr id="3" name="Content Placeholder 2"/>
          <p:cNvSpPr>
            <a:spLocks noGrp="1"/>
          </p:cNvSpPr>
          <p:nvPr>
            <p:ph idx="1"/>
          </p:nvPr>
        </p:nvSpPr>
        <p:spPr/>
        <p:txBody>
          <a:bodyPr/>
          <a:lstStyle/>
          <a:p>
            <a:r>
              <a:rPr lang="en-IN" dirty="0">
                <a:hlinkClick r:id="rId2"/>
              </a:rPr>
              <a:t>Check this website for wrong/misleading https://predatoryjournals.com/metrics/</a:t>
            </a:r>
            <a:endParaRPr lang="en-IN" dirty="0"/>
          </a:p>
          <a:p>
            <a:endParaRPr lang="en-US" dirty="0"/>
          </a:p>
          <a:p>
            <a:r>
              <a:rPr lang="en-US" dirty="0"/>
              <a:t>Only two impact Factors are to be considered</a:t>
            </a:r>
          </a:p>
          <a:p>
            <a:pPr marL="514350" indent="-514350">
              <a:buAutoNum type="alphaLcParenBoth"/>
            </a:pPr>
            <a:r>
              <a:rPr lang="en-US" dirty="0"/>
              <a:t>Cite Score by Elsevier (SCOPUS)</a:t>
            </a:r>
          </a:p>
          <a:p>
            <a:pPr marL="514350" indent="-514350">
              <a:buAutoNum type="alphaLcParenBoth"/>
            </a:pPr>
            <a:r>
              <a:rPr lang="en-US" dirty="0"/>
              <a:t>Journal Citation Report by Clarivate Analysis (Web of Science)</a:t>
            </a:r>
            <a:endParaRPr lang="en-IN" dirty="0"/>
          </a:p>
        </p:txBody>
      </p:sp>
    </p:spTree>
    <p:extLst>
      <p:ext uri="{BB962C8B-B14F-4D97-AF65-F5344CB8AC3E}">
        <p14:creationId xmlns:p14="http://schemas.microsoft.com/office/powerpoint/2010/main" val="4041783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62201" y="596944"/>
            <a:ext cx="6096000" cy="510781"/>
          </a:xfrm>
          <a:prstGeom prst="rect">
            <a:avLst/>
          </a:prstGeom>
        </p:spPr>
        <p:txBody>
          <a:bodyPr vert="horz" wrap="square" lIns="0" tIns="12065" rIns="0" bIns="0" rtlCol="0" anchor="ctr">
            <a:spAutoFit/>
          </a:bodyPr>
          <a:lstStyle/>
          <a:p>
            <a:r>
              <a:rPr lang="en-IN" dirty="0"/>
              <a:t>Important Links</a:t>
            </a:r>
            <a:endParaRPr lang="en-IN" sz="4000" dirty="0"/>
          </a:p>
        </p:txBody>
      </p:sp>
      <p:sp>
        <p:nvSpPr>
          <p:cNvPr id="4" name="object 4"/>
          <p:cNvSpPr txBox="1"/>
          <p:nvPr/>
        </p:nvSpPr>
        <p:spPr>
          <a:xfrm>
            <a:off x="2209801" y="1371601"/>
            <a:ext cx="7794623" cy="4152419"/>
          </a:xfrm>
          <a:prstGeom prst="rect">
            <a:avLst/>
          </a:prstGeom>
        </p:spPr>
        <p:txBody>
          <a:bodyPr vert="horz" wrap="square" lIns="0" tIns="88900" rIns="0" bIns="0" rtlCol="0">
            <a:spAutoFit/>
          </a:bodyPr>
          <a:lstStyle/>
          <a:p>
            <a:endParaRPr lang="en-US" sz="2400" dirty="0"/>
          </a:p>
          <a:p>
            <a:r>
              <a:rPr lang="en-IN" sz="2400" dirty="0">
                <a:hlinkClick r:id="rId3"/>
              </a:rPr>
              <a:t>https://ugccare.unipune.ac.in/Apps1/User/Web/CloneJournals</a:t>
            </a:r>
            <a:r>
              <a:rPr lang="en-IN" sz="2400" dirty="0"/>
              <a:t> (Check this link carefully)</a:t>
            </a:r>
          </a:p>
          <a:p>
            <a:endParaRPr lang="en-US" sz="2400" dirty="0"/>
          </a:p>
          <a:p>
            <a:r>
              <a:rPr lang="en-US" sz="2400" dirty="0"/>
              <a:t>You can also email to:</a:t>
            </a:r>
          </a:p>
          <a:p>
            <a:r>
              <a:rPr lang="en-US" sz="2400" dirty="0">
                <a:hlinkClick r:id="rId4"/>
              </a:rPr>
              <a:t>titlesuggestion@scopus.com</a:t>
            </a:r>
            <a:r>
              <a:rPr lang="en-US" sz="2400" dirty="0"/>
              <a:t> and ask about any SCOPUS indexed journal’s status</a:t>
            </a:r>
          </a:p>
          <a:p>
            <a:endParaRPr lang="en-US" sz="2400" dirty="0"/>
          </a:p>
          <a:p>
            <a:endParaRPr lang="en-IN" sz="2400" dirty="0"/>
          </a:p>
          <a:p>
            <a:endParaRPr lang="en-IN" sz="2400" dirty="0"/>
          </a:p>
          <a:p>
            <a:endParaRPr lang="en-IN" sz="2400" dirty="0"/>
          </a:p>
        </p:txBody>
      </p:sp>
    </p:spTree>
    <p:extLst>
      <p:ext uri="{BB962C8B-B14F-4D97-AF65-F5344CB8AC3E}">
        <p14:creationId xmlns:p14="http://schemas.microsoft.com/office/powerpoint/2010/main" val="672599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91030-2E1B-4B9D-A228-44097ACC7067}"/>
              </a:ext>
            </a:extLst>
          </p:cNvPr>
          <p:cNvSpPr>
            <a:spLocks noGrp="1"/>
          </p:cNvSpPr>
          <p:nvPr>
            <p:ph type="title"/>
          </p:nvPr>
        </p:nvSpPr>
        <p:spPr>
          <a:xfrm>
            <a:off x="1981200" y="274638"/>
            <a:ext cx="6096000" cy="1173162"/>
          </a:xfrm>
        </p:spPr>
        <p:txBody>
          <a:bodyPr>
            <a:noAutofit/>
          </a:bodyPr>
          <a:lstStyle/>
          <a:p>
            <a:r>
              <a:rPr lang="en-US" sz="2800" dirty="0"/>
              <a:t>Few CRUCIAL POINTS CHECKLISTS </a:t>
            </a:r>
            <a:br>
              <a:rPr lang="en-US" sz="2800" dirty="0"/>
            </a:br>
            <a:endParaRPr lang="en-US" sz="2800" dirty="0"/>
          </a:p>
        </p:txBody>
      </p:sp>
      <p:sp>
        <p:nvSpPr>
          <p:cNvPr id="2" name="object 2"/>
          <p:cNvSpPr txBox="1"/>
          <p:nvPr/>
        </p:nvSpPr>
        <p:spPr>
          <a:xfrm>
            <a:off x="1981200" y="1600200"/>
            <a:ext cx="8229600" cy="4724400"/>
          </a:xfrm>
          <a:prstGeom prst="rect">
            <a:avLst/>
          </a:prstGeom>
        </p:spPr>
        <p:txBody>
          <a:bodyPr vert="horz" lIns="91440" tIns="45720" rIns="91440" bIns="45720" rtlCol="0">
            <a:noAutofit/>
          </a:bodyPr>
          <a:lstStyle/>
          <a:p>
            <a:pPr marL="342900" indent="-342900">
              <a:lnSpc>
                <a:spcPct val="90000"/>
              </a:lnSpc>
              <a:spcBef>
                <a:spcPct val="20000"/>
              </a:spcBef>
              <a:buFont typeface="Arial" pitchFamily="34" charset="0"/>
              <a:buAutoNum type="arabicParenR"/>
            </a:pPr>
            <a:r>
              <a:rPr lang="en-US" sz="2400" dirty="0"/>
              <a:t>Most Fake/Predatory/Cloned journals will not have any submission deadlines. </a:t>
            </a:r>
          </a:p>
          <a:p>
            <a:pPr>
              <a:lnSpc>
                <a:spcPct val="90000"/>
              </a:lnSpc>
              <a:spcBef>
                <a:spcPct val="20000"/>
              </a:spcBef>
              <a:buFont typeface="Arial" pitchFamily="34" charset="0"/>
            </a:pPr>
            <a:r>
              <a:rPr lang="en-US" sz="2400" dirty="0"/>
              <a:t>2) They will always charge money and will give you early publications. </a:t>
            </a:r>
          </a:p>
          <a:p>
            <a:pPr>
              <a:lnSpc>
                <a:spcPct val="90000"/>
              </a:lnSpc>
              <a:spcBef>
                <a:spcPct val="20000"/>
              </a:spcBef>
              <a:buFont typeface="Arial" pitchFamily="34" charset="0"/>
            </a:pPr>
            <a:r>
              <a:rPr lang="en-US" sz="2400" dirty="0"/>
              <a:t>3) Most of them will be having multiple journals doing the same job. </a:t>
            </a:r>
          </a:p>
          <a:p>
            <a:pPr>
              <a:lnSpc>
                <a:spcPct val="90000"/>
              </a:lnSpc>
              <a:spcBef>
                <a:spcPct val="20000"/>
              </a:spcBef>
              <a:buFont typeface="Arial" pitchFamily="34" charset="0"/>
            </a:pPr>
            <a:r>
              <a:rPr lang="en-US" sz="2400" dirty="0"/>
              <a:t>4) They also use the cloned websites with same logo and ISSN number</a:t>
            </a:r>
          </a:p>
          <a:p>
            <a:pPr>
              <a:lnSpc>
                <a:spcPct val="90000"/>
              </a:lnSpc>
              <a:spcBef>
                <a:spcPct val="20000"/>
              </a:spcBef>
              <a:buFont typeface="Arial" pitchFamily="34" charset="0"/>
            </a:pPr>
            <a:r>
              <a:rPr lang="en-US" sz="2400" dirty="0"/>
              <a:t>5) They have fake stamps of SCOPUS or WEB OF SCIENCE Indexing. </a:t>
            </a:r>
          </a:p>
          <a:p>
            <a:pPr>
              <a:lnSpc>
                <a:spcPct val="90000"/>
              </a:lnSpc>
              <a:spcBef>
                <a:spcPct val="20000"/>
              </a:spcBef>
              <a:buFont typeface="Arial" pitchFamily="34" charset="0"/>
            </a:pPr>
            <a:r>
              <a:rPr lang="en-US" sz="2400" dirty="0"/>
              <a:t>6) Google indexing is very easy and there is no science involved in it and it us not useful anywhere in academics, but it gives you more citations. </a:t>
            </a:r>
          </a:p>
        </p:txBody>
      </p:sp>
    </p:spTree>
    <p:extLst>
      <p:ext uri="{BB962C8B-B14F-4D97-AF65-F5344CB8AC3E}">
        <p14:creationId xmlns:p14="http://schemas.microsoft.com/office/powerpoint/2010/main" val="1375644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1905000" y="1371600"/>
            <a:ext cx="8305800" cy="4090222"/>
          </a:xfrm>
          <a:prstGeom prst="rect">
            <a:avLst/>
          </a:prstGeom>
        </p:spPr>
        <p:txBody>
          <a:bodyPr vert="horz" wrap="square" lIns="0" tIns="88265" rIns="0" bIns="0" rtlCol="0">
            <a:spAutoFit/>
          </a:bodyPr>
          <a:lstStyle/>
          <a:p>
            <a:r>
              <a:rPr lang="en-IN" sz="2000" dirty="0"/>
              <a:t>7) Always see the UGC CARE List and SCOPUS DATA before submitting to any journal. </a:t>
            </a:r>
          </a:p>
          <a:p>
            <a:r>
              <a:rPr lang="en-IN" sz="2000" dirty="0"/>
              <a:t>8) Always check the WEB OF SCIENCE indexing. </a:t>
            </a:r>
          </a:p>
          <a:p>
            <a:r>
              <a:rPr lang="en-IN" sz="2000" dirty="0"/>
              <a:t>9) Always check the making of the websites. </a:t>
            </a:r>
          </a:p>
          <a:p>
            <a:r>
              <a:rPr lang="en-IN" sz="2000" dirty="0"/>
              <a:t>10) There will be no contact details of the Chief Editor and Editor or else they will fake people. </a:t>
            </a:r>
          </a:p>
          <a:p>
            <a:r>
              <a:rPr lang="en-IN" sz="2000" dirty="0"/>
              <a:t>11) The journal must give you a Digital Object Identifier (DOI) number. </a:t>
            </a:r>
          </a:p>
          <a:p>
            <a:r>
              <a:rPr lang="en-IN" sz="2000" dirty="0"/>
              <a:t>12) Most renowned journals are now integrating the ORCID ID with research publications. </a:t>
            </a:r>
          </a:p>
          <a:p>
            <a:r>
              <a:rPr lang="en-IN" sz="2000" dirty="0"/>
              <a:t>13) Most of the Fake/Predatory/Cloned journals will use Gmail accounts not the official ones used for the journals. </a:t>
            </a:r>
          </a:p>
          <a:p>
            <a:r>
              <a:rPr lang="en-IN" sz="2000" dirty="0"/>
              <a:t>14) Check, check and always recheck the details given on the website</a:t>
            </a:r>
          </a:p>
          <a:p>
            <a:endParaRPr lang="en-IN" sz="2000" dirty="0"/>
          </a:p>
        </p:txBody>
      </p:sp>
      <p:sp>
        <p:nvSpPr>
          <p:cNvPr id="6" name="Rectangle 5"/>
          <p:cNvSpPr/>
          <p:nvPr/>
        </p:nvSpPr>
        <p:spPr>
          <a:xfrm>
            <a:off x="2133600" y="609601"/>
            <a:ext cx="5867400" cy="584775"/>
          </a:xfrm>
          <a:prstGeom prst="rect">
            <a:avLst/>
          </a:prstGeom>
        </p:spPr>
        <p:txBody>
          <a:bodyPr wrap="square">
            <a:spAutoFit/>
          </a:bodyPr>
          <a:lstStyle/>
          <a:p>
            <a:r>
              <a:rPr lang="en-IN" sz="3200" b="1" dirty="0"/>
              <a:t>few Crucial points continued…</a:t>
            </a:r>
            <a:endParaRPr lang="en-IN" sz="4400" dirty="0"/>
          </a:p>
        </p:txBody>
      </p:sp>
    </p:spTree>
    <p:extLst>
      <p:ext uri="{BB962C8B-B14F-4D97-AF65-F5344CB8AC3E}">
        <p14:creationId xmlns:p14="http://schemas.microsoft.com/office/powerpoint/2010/main" val="1102171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D97A238-966E-4F3C-8A3F-E4C3EF16BAB9}"/>
              </a:ext>
            </a:extLst>
          </p:cNvPr>
          <p:cNvSpPr>
            <a:spLocks noGrp="1"/>
          </p:cNvSpPr>
          <p:nvPr>
            <p:ph type="title"/>
          </p:nvPr>
        </p:nvSpPr>
        <p:spPr>
          <a:xfrm>
            <a:off x="1981200" y="274638"/>
            <a:ext cx="6096000" cy="944562"/>
          </a:xfrm>
        </p:spPr>
        <p:txBody>
          <a:bodyPr>
            <a:normAutofit fontScale="90000"/>
          </a:bodyPr>
          <a:lstStyle/>
          <a:p>
            <a:pPr>
              <a:spcBef>
                <a:spcPct val="20000"/>
              </a:spcBef>
            </a:pPr>
            <a:r>
              <a:rPr lang="en-US" sz="2800" dirty="0"/>
              <a:t>There will be no contact details of the Chief Editor and Editor or else they will fake people</a:t>
            </a:r>
          </a:p>
        </p:txBody>
      </p:sp>
      <p:sp>
        <p:nvSpPr>
          <p:cNvPr id="3" name="TextBox 2">
            <a:extLst>
              <a:ext uri="{FF2B5EF4-FFF2-40B4-BE49-F238E27FC236}">
                <a16:creationId xmlns:a16="http://schemas.microsoft.com/office/drawing/2014/main" id="{F078F1E3-749C-C14A-87B9-600716B135A1}"/>
              </a:ext>
            </a:extLst>
          </p:cNvPr>
          <p:cNvSpPr txBox="1"/>
          <p:nvPr/>
        </p:nvSpPr>
        <p:spPr>
          <a:xfrm>
            <a:off x="1981200" y="1600201"/>
            <a:ext cx="4038600" cy="4525963"/>
          </a:xfrm>
          <a:prstGeom prst="rect">
            <a:avLst/>
          </a:prstGeom>
        </p:spPr>
        <p:txBody>
          <a:bodyPr vert="horz" lIns="91440" tIns="45720" rIns="91440" bIns="45720" rtlCol="0">
            <a:normAutofit/>
          </a:bodyPr>
          <a:lstStyle/>
          <a:p>
            <a:pPr>
              <a:spcBef>
                <a:spcPct val="20000"/>
              </a:spcBef>
              <a:buFont typeface="Arial" pitchFamily="34" charset="0"/>
            </a:pPr>
            <a:endParaRPr lang="en-US" sz="2800" dirty="0"/>
          </a:p>
        </p:txBody>
      </p:sp>
      <p:pic>
        <p:nvPicPr>
          <p:cNvPr id="6" name="Picture 5" descr="A screenshot of a social media post&#10;&#10;Description automatically generated">
            <a:extLst>
              <a:ext uri="{FF2B5EF4-FFF2-40B4-BE49-F238E27FC236}">
                <a16:creationId xmlns:a16="http://schemas.microsoft.com/office/drawing/2014/main" id="{E75AC8FA-2400-284F-9DEA-FE215862D0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7400" y="1600200"/>
            <a:ext cx="8312730" cy="4343400"/>
          </a:xfrm>
          <a:prstGeom prst="rect">
            <a:avLst/>
          </a:prstGeom>
          <a:noFill/>
        </p:spPr>
      </p:pic>
    </p:spTree>
    <p:extLst>
      <p:ext uri="{BB962C8B-B14F-4D97-AF65-F5344CB8AC3E}">
        <p14:creationId xmlns:p14="http://schemas.microsoft.com/office/powerpoint/2010/main" val="1712110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981200" y="274638"/>
            <a:ext cx="6019800" cy="1173162"/>
          </a:xfrm>
          <a:prstGeom prst="rect">
            <a:avLst/>
          </a:prstGeom>
        </p:spPr>
        <p:txBody>
          <a:bodyPr vert="horz" lIns="91440" tIns="45720" rIns="91440" bIns="45720" rtlCol="0" anchor="ctr">
            <a:normAutofit/>
          </a:bodyPr>
          <a:lstStyle/>
          <a:p>
            <a:pPr algn="ctr">
              <a:spcBef>
                <a:spcPct val="0"/>
              </a:spcBef>
              <a:spcAft>
                <a:spcPts val="600"/>
              </a:spcAft>
            </a:pPr>
            <a:r>
              <a:rPr lang="en-US" sz="2800" b="1" dirty="0">
                <a:latin typeface="+mj-lt"/>
                <a:ea typeface="+mj-ea"/>
                <a:cs typeface="+mj-cs"/>
              </a:rPr>
              <a:t>Journal without contact details</a:t>
            </a:r>
            <a:endParaRPr lang="en-US" sz="2800" dirty="0">
              <a:latin typeface="+mj-lt"/>
              <a:ea typeface="+mj-ea"/>
              <a:cs typeface="+mj-cs"/>
            </a:endParaRPr>
          </a:p>
        </p:txBody>
      </p:sp>
      <p:pic>
        <p:nvPicPr>
          <p:cNvPr id="3" name="Picture 2" descr="A screenshot of a social media post&#10;&#10;Description automatically generated">
            <a:extLst>
              <a:ext uri="{FF2B5EF4-FFF2-40B4-BE49-F238E27FC236}">
                <a16:creationId xmlns:a16="http://schemas.microsoft.com/office/drawing/2014/main" id="{28429905-C113-894F-B455-AD59E1830D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5230" y="1646238"/>
            <a:ext cx="7241540" cy="4525963"/>
          </a:xfrm>
          <a:prstGeom prst="rect">
            <a:avLst/>
          </a:prstGeom>
          <a:noFill/>
        </p:spPr>
      </p:pic>
    </p:spTree>
    <p:extLst>
      <p:ext uri="{BB962C8B-B14F-4D97-AF65-F5344CB8AC3E}">
        <p14:creationId xmlns:p14="http://schemas.microsoft.com/office/powerpoint/2010/main" val="11032310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Circuit</Template>
  <TotalTime>4</TotalTime>
  <Words>989</Words>
  <Application>Microsoft Macintosh PowerPoint</Application>
  <PresentationFormat>Widescreen</PresentationFormat>
  <Paragraphs>101</Paragraphs>
  <Slides>33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Tw Cen MT</vt:lpstr>
      <vt:lpstr>Wingdings 2</vt:lpstr>
      <vt:lpstr>Circuit</vt:lpstr>
      <vt:lpstr> How to catch Cloned/Predatory Journals</vt:lpstr>
      <vt:lpstr>Cloned journals</vt:lpstr>
      <vt:lpstr>Predatory Journals</vt:lpstr>
      <vt:lpstr>Wrong Impact Factors</vt:lpstr>
      <vt:lpstr>Important Links</vt:lpstr>
      <vt:lpstr>Few CRUCIAL POINTS CHECKLISTS  </vt:lpstr>
      <vt:lpstr>PowerPoint Presentation</vt:lpstr>
      <vt:lpstr>There will be no contact details of the Chief Editor and Editor or else they will fake people</vt:lpstr>
      <vt:lpstr>PowerPoint Presentation</vt:lpstr>
      <vt:lpstr>Original Website is  in Kuwait</vt:lpstr>
      <vt:lpstr>Most of the Fake/Predatory/Cloned journals will use Gmail accounts not the official ones used for the journals</vt:lpstr>
      <vt:lpstr>Cloned Journal</vt:lpstr>
      <vt:lpstr>One more Cloned Journal</vt:lpstr>
      <vt:lpstr>PowerPoint Presentation</vt:lpstr>
      <vt:lpstr>They will always charge money and will give you early publications and will use Gmail id for conversation </vt:lpstr>
      <vt:lpstr>PowerPoint Presentation</vt:lpstr>
      <vt:lpstr>Original Website</vt:lpstr>
      <vt:lpstr>PowerPoint Presentation</vt:lpstr>
      <vt:lpstr>PowerPoint Presentation</vt:lpstr>
      <vt:lpstr>Predatory Journal</vt:lpstr>
      <vt:lpstr>Predatory Journal</vt:lpstr>
      <vt:lpstr>Look at the subject area, this journal cannot publish in other areas</vt:lpstr>
      <vt:lpstr>Check SCOPUS Content coverage, which is well beyond a permissible limit</vt:lpstr>
      <vt:lpstr>This journal has recently been removed </vt:lpstr>
      <vt:lpstr>WOS </vt:lpstr>
      <vt:lpstr>CROSSREF LINK </vt:lpstr>
      <vt:lpstr>PowerPoint Presentation</vt:lpstr>
      <vt:lpstr>PowerPoint Presentation</vt:lpstr>
      <vt:lpstr>PowerPoint Presentation</vt:lpstr>
      <vt:lpstr>Most renowned journals are now integrating the ORCID ID with research publications  </vt:lpstr>
      <vt:lpstr>Always check the making of the websites </vt:lpstr>
      <vt:lpstr>Making of website of Journal of Social Science</vt:lpstr>
      <vt:lpstr>It is only 287 days old but the cloned website says it is 20 years old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Mansi Tiwari</dc:creator>
  <cp:lastModifiedBy>Mansi Tiwari</cp:lastModifiedBy>
  <cp:revision>4</cp:revision>
  <dcterms:created xsi:type="dcterms:W3CDTF">2021-02-27T14:30:59Z</dcterms:created>
  <dcterms:modified xsi:type="dcterms:W3CDTF">2021-02-27T14:42:09Z</dcterms:modified>
</cp:coreProperties>
</file>